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89" r:id="rId2"/>
    <p:sldId id="295" r:id="rId3"/>
    <p:sldId id="296" r:id="rId4"/>
    <p:sldId id="297" r:id="rId5"/>
    <p:sldId id="298" r:id="rId6"/>
  </p:sldIdLst>
  <p:sldSz cx="6858000" cy="9144000" type="letter"/>
  <p:notesSz cx="6858000" cy="9144000"/>
  <p:defaultTextStyle>
    <a:defPPr>
      <a:defRPr lang="en-US"/>
    </a:defPPr>
    <a:lvl1pPr marL="0" algn="l" defTabSz="457146" rtl="0" eaLnBrk="1" latinLnBrk="0" hangingPunct="1">
      <a:defRPr sz="1800" kern="1200">
        <a:solidFill>
          <a:schemeClr val="tx1"/>
        </a:solidFill>
        <a:latin typeface="+mn-lt"/>
        <a:ea typeface="+mn-ea"/>
        <a:cs typeface="+mn-cs"/>
      </a:defRPr>
    </a:lvl1pPr>
    <a:lvl2pPr marL="457146" algn="l" defTabSz="457146" rtl="0" eaLnBrk="1" latinLnBrk="0" hangingPunct="1">
      <a:defRPr sz="1800" kern="1200">
        <a:solidFill>
          <a:schemeClr val="tx1"/>
        </a:solidFill>
        <a:latin typeface="+mn-lt"/>
        <a:ea typeface="+mn-ea"/>
        <a:cs typeface="+mn-cs"/>
      </a:defRPr>
    </a:lvl2pPr>
    <a:lvl3pPr marL="914293" algn="l" defTabSz="457146" rtl="0" eaLnBrk="1" latinLnBrk="0" hangingPunct="1">
      <a:defRPr sz="1800" kern="1200">
        <a:solidFill>
          <a:schemeClr val="tx1"/>
        </a:solidFill>
        <a:latin typeface="+mn-lt"/>
        <a:ea typeface="+mn-ea"/>
        <a:cs typeface="+mn-cs"/>
      </a:defRPr>
    </a:lvl3pPr>
    <a:lvl4pPr marL="1371440" algn="l" defTabSz="457146" rtl="0" eaLnBrk="1" latinLnBrk="0" hangingPunct="1">
      <a:defRPr sz="1800" kern="1200">
        <a:solidFill>
          <a:schemeClr val="tx1"/>
        </a:solidFill>
        <a:latin typeface="+mn-lt"/>
        <a:ea typeface="+mn-ea"/>
        <a:cs typeface="+mn-cs"/>
      </a:defRPr>
    </a:lvl4pPr>
    <a:lvl5pPr marL="1828586" algn="l" defTabSz="457146" rtl="0" eaLnBrk="1" latinLnBrk="0" hangingPunct="1">
      <a:defRPr sz="1800" kern="1200">
        <a:solidFill>
          <a:schemeClr val="tx1"/>
        </a:solidFill>
        <a:latin typeface="+mn-lt"/>
        <a:ea typeface="+mn-ea"/>
        <a:cs typeface="+mn-cs"/>
      </a:defRPr>
    </a:lvl5pPr>
    <a:lvl6pPr marL="2285733" algn="l" defTabSz="457146" rtl="0" eaLnBrk="1" latinLnBrk="0" hangingPunct="1">
      <a:defRPr sz="1800" kern="1200">
        <a:solidFill>
          <a:schemeClr val="tx1"/>
        </a:solidFill>
        <a:latin typeface="+mn-lt"/>
        <a:ea typeface="+mn-ea"/>
        <a:cs typeface="+mn-cs"/>
      </a:defRPr>
    </a:lvl6pPr>
    <a:lvl7pPr marL="2742879" algn="l" defTabSz="457146" rtl="0" eaLnBrk="1" latinLnBrk="0" hangingPunct="1">
      <a:defRPr sz="1800" kern="1200">
        <a:solidFill>
          <a:schemeClr val="tx1"/>
        </a:solidFill>
        <a:latin typeface="+mn-lt"/>
        <a:ea typeface="+mn-ea"/>
        <a:cs typeface="+mn-cs"/>
      </a:defRPr>
    </a:lvl7pPr>
    <a:lvl8pPr marL="3200026" algn="l" defTabSz="457146" rtl="0" eaLnBrk="1" latinLnBrk="0" hangingPunct="1">
      <a:defRPr sz="1800" kern="1200">
        <a:solidFill>
          <a:schemeClr val="tx1"/>
        </a:solidFill>
        <a:latin typeface="+mn-lt"/>
        <a:ea typeface="+mn-ea"/>
        <a:cs typeface="+mn-cs"/>
      </a:defRPr>
    </a:lvl8pPr>
    <a:lvl9pPr marL="3657172" algn="l" defTabSz="45714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41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ah Granzotto" initials="LG" lastIdx="5" clrIdx="0">
    <p:extLst>
      <p:ext uri="{19B8F6BF-5375-455C-9EA6-DF929625EA0E}">
        <p15:presenceInfo xmlns:p15="http://schemas.microsoft.com/office/powerpoint/2012/main" userId="S::lgranzotto@greenhousescholars.onmicrosoft.com::472c31e8-e6cf-4996-ad6c-494d58720a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8A2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15"/>
    <p:restoredTop sz="95930" autoAdjust="0"/>
  </p:normalViewPr>
  <p:slideViewPr>
    <p:cSldViewPr snapToGrid="0" snapToObjects="1">
      <p:cViewPr varScale="1">
        <p:scale>
          <a:sx n="112" d="100"/>
          <a:sy n="112" d="100"/>
        </p:scale>
        <p:origin x="3872" y="192"/>
      </p:cViewPr>
      <p:guideLst>
        <p:guide orient="horz" pos="5712"/>
        <p:guide pos="41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BA3033-8B93-E144-926D-C299D947207A}" type="datetimeFigureOut">
              <a:rPr lang="en-US" smtClean="0"/>
              <a:t>4/15/21</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F3B136-FF06-2B4E-8ED8-BDD2258A6F75}" type="slidenum">
              <a:rPr lang="en-US" smtClean="0"/>
              <a:t>‹#›</a:t>
            </a:fld>
            <a:endParaRPr lang="en-US" dirty="0"/>
          </a:p>
        </p:txBody>
      </p:sp>
    </p:spTree>
    <p:extLst>
      <p:ext uri="{BB962C8B-B14F-4D97-AF65-F5344CB8AC3E}">
        <p14:creationId xmlns:p14="http://schemas.microsoft.com/office/powerpoint/2010/main" val="1661910261"/>
      </p:ext>
    </p:extLst>
  </p:cSld>
  <p:clrMap bg1="lt1" tx1="dk1" bg2="lt2" tx2="dk2" accent1="accent1" accent2="accent2" accent3="accent3" accent4="accent4" accent5="accent5" accent6="accent6" hlink="hlink" folHlink="folHlink"/>
  <p:notesStyle>
    <a:lvl1pPr marL="0" algn="l" defTabSz="457146" rtl="0" eaLnBrk="1" latinLnBrk="0" hangingPunct="1">
      <a:defRPr sz="1200" kern="1200">
        <a:solidFill>
          <a:schemeClr val="tx1"/>
        </a:solidFill>
        <a:latin typeface="+mn-lt"/>
        <a:ea typeface="+mn-ea"/>
        <a:cs typeface="+mn-cs"/>
      </a:defRPr>
    </a:lvl1pPr>
    <a:lvl2pPr marL="457146" algn="l" defTabSz="457146" rtl="0" eaLnBrk="1" latinLnBrk="0" hangingPunct="1">
      <a:defRPr sz="1200" kern="1200">
        <a:solidFill>
          <a:schemeClr val="tx1"/>
        </a:solidFill>
        <a:latin typeface="+mn-lt"/>
        <a:ea typeface="+mn-ea"/>
        <a:cs typeface="+mn-cs"/>
      </a:defRPr>
    </a:lvl2pPr>
    <a:lvl3pPr marL="914293" algn="l" defTabSz="457146" rtl="0" eaLnBrk="1" latinLnBrk="0" hangingPunct="1">
      <a:defRPr sz="1200" kern="1200">
        <a:solidFill>
          <a:schemeClr val="tx1"/>
        </a:solidFill>
        <a:latin typeface="+mn-lt"/>
        <a:ea typeface="+mn-ea"/>
        <a:cs typeface="+mn-cs"/>
      </a:defRPr>
    </a:lvl3pPr>
    <a:lvl4pPr marL="1371440" algn="l" defTabSz="457146" rtl="0" eaLnBrk="1" latinLnBrk="0" hangingPunct="1">
      <a:defRPr sz="1200" kern="1200">
        <a:solidFill>
          <a:schemeClr val="tx1"/>
        </a:solidFill>
        <a:latin typeface="+mn-lt"/>
        <a:ea typeface="+mn-ea"/>
        <a:cs typeface="+mn-cs"/>
      </a:defRPr>
    </a:lvl4pPr>
    <a:lvl5pPr marL="1828586" algn="l" defTabSz="457146" rtl="0" eaLnBrk="1" latinLnBrk="0" hangingPunct="1">
      <a:defRPr sz="1200" kern="1200">
        <a:solidFill>
          <a:schemeClr val="tx1"/>
        </a:solidFill>
        <a:latin typeface="+mn-lt"/>
        <a:ea typeface="+mn-ea"/>
        <a:cs typeface="+mn-cs"/>
      </a:defRPr>
    </a:lvl5pPr>
    <a:lvl6pPr marL="2285733" algn="l" defTabSz="457146" rtl="0" eaLnBrk="1" latinLnBrk="0" hangingPunct="1">
      <a:defRPr sz="1200" kern="1200">
        <a:solidFill>
          <a:schemeClr val="tx1"/>
        </a:solidFill>
        <a:latin typeface="+mn-lt"/>
        <a:ea typeface="+mn-ea"/>
        <a:cs typeface="+mn-cs"/>
      </a:defRPr>
    </a:lvl6pPr>
    <a:lvl7pPr marL="2742879" algn="l" defTabSz="457146" rtl="0" eaLnBrk="1" latinLnBrk="0" hangingPunct="1">
      <a:defRPr sz="1200" kern="1200">
        <a:solidFill>
          <a:schemeClr val="tx1"/>
        </a:solidFill>
        <a:latin typeface="+mn-lt"/>
        <a:ea typeface="+mn-ea"/>
        <a:cs typeface="+mn-cs"/>
      </a:defRPr>
    </a:lvl7pPr>
    <a:lvl8pPr marL="3200026" algn="l" defTabSz="457146" rtl="0" eaLnBrk="1" latinLnBrk="0" hangingPunct="1">
      <a:defRPr sz="1200" kern="1200">
        <a:solidFill>
          <a:schemeClr val="tx1"/>
        </a:solidFill>
        <a:latin typeface="+mn-lt"/>
        <a:ea typeface="+mn-ea"/>
        <a:cs typeface="+mn-cs"/>
      </a:defRPr>
    </a:lvl8pPr>
    <a:lvl9pPr marL="3657172" algn="l" defTabSz="45714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61087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lvl="0" indent="0" algn="l" defTabSz="457146" rtl="0" eaLnBrk="1" fontAlgn="auto" latinLnBrk="0" hangingPunct="1">
              <a:lnSpc>
                <a:spcPct val="100000"/>
              </a:lnSpc>
              <a:spcBef>
                <a:spcPts val="0"/>
              </a:spcBef>
              <a:spcAft>
                <a:spcPts val="0"/>
              </a:spcAft>
              <a:buClrTx/>
              <a:buSzTx/>
              <a:buFontTx/>
              <a:buNone/>
              <a:tabLst/>
              <a:defRPr/>
            </a:pPr>
            <a:r>
              <a:rPr lang="en-US" sz="1200" spc="10" dirty="0">
                <a:solidFill>
                  <a:schemeClr val="tx1">
                    <a:lumMod val="85000"/>
                    <a:lumOff val="15000"/>
                  </a:schemeClr>
                </a:solidFill>
                <a:latin typeface="Gotham-Light"/>
                <a:cs typeface="Gotham-Light"/>
              </a:rPr>
              <a:t>Vision from Pete:</a:t>
            </a:r>
          </a:p>
          <a:p>
            <a:pPr marL="0" marR="0" lvl="0" indent="0" algn="l" defTabSz="457146" rtl="0" eaLnBrk="1" fontAlgn="auto" latinLnBrk="0" hangingPunct="1">
              <a:lnSpc>
                <a:spcPct val="100000"/>
              </a:lnSpc>
              <a:spcBef>
                <a:spcPts val="0"/>
              </a:spcBef>
              <a:spcAft>
                <a:spcPts val="0"/>
              </a:spcAft>
              <a:buClrTx/>
              <a:buSzTx/>
              <a:buFontTx/>
              <a:buNone/>
              <a:tabLst/>
              <a:defRPr/>
            </a:pPr>
            <a:endParaRPr lang="en-US" sz="1200" spc="10" dirty="0">
              <a:solidFill>
                <a:schemeClr val="tx1">
                  <a:lumMod val="85000"/>
                  <a:lumOff val="15000"/>
                </a:schemeClr>
              </a:solidFill>
              <a:latin typeface="Gotham-Light"/>
              <a:cs typeface="Gotham-Light"/>
            </a:endParaRPr>
          </a:p>
          <a:p>
            <a:r>
              <a:rPr lang="en-US" sz="1200" spc="10" dirty="0">
                <a:solidFill>
                  <a:schemeClr val="tx1">
                    <a:lumMod val="85000"/>
                    <a:lumOff val="15000"/>
                  </a:schemeClr>
                </a:solidFill>
                <a:latin typeface="Gotham-Light"/>
              </a:rPr>
              <a:t>Creating something that we haven’t done before figuring out in the doing of it what is the best way to do it - the doing of it is the best way to decide how it works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What it could become and what it means</a:t>
            </a:r>
          </a:p>
          <a:p>
            <a:r>
              <a:rPr lang="en-US" sz="1200" spc="10" dirty="0">
                <a:solidFill>
                  <a:schemeClr val="tx1">
                    <a:lumMod val="85000"/>
                    <a:lumOff val="15000"/>
                  </a:schemeClr>
                </a:solidFill>
                <a:latin typeface="Gotham-Light"/>
              </a:rPr>
              <a:t>This is community service - fits the framework of how they work - hard is good sometimes.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Everybody has 100 reasons why not - busy, overwhelmed, mental health - how do you talk about them without them becoming roadblocks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Have to get people to buy-in to a shared vision - be bought into the value of the vision - if there is any hint of doubt about the vision it won't work – belief</a:t>
            </a:r>
          </a:p>
          <a:p>
            <a:endParaRPr lang="en-US" sz="1200" spc="10" dirty="0">
              <a:solidFill>
                <a:schemeClr val="tx1">
                  <a:lumMod val="85000"/>
                  <a:lumOff val="15000"/>
                </a:schemeClr>
              </a:solidFill>
              <a:latin typeface="Gotham-Light"/>
            </a:endParaRPr>
          </a:p>
          <a:p>
            <a:pPr marL="0" marR="0" lvl="0" indent="0" algn="l" defTabSz="457146" rtl="0" eaLnBrk="1" fontAlgn="auto" latinLnBrk="0" hangingPunct="1">
              <a:lnSpc>
                <a:spcPct val="100000"/>
              </a:lnSpc>
              <a:spcBef>
                <a:spcPts val="0"/>
              </a:spcBef>
              <a:spcAft>
                <a:spcPts val="0"/>
              </a:spcAft>
              <a:buClrTx/>
              <a:buSzTx/>
              <a:buFontTx/>
              <a:buNone/>
              <a:tabLst/>
              <a:defRPr/>
            </a:pPr>
            <a:r>
              <a:rPr lang="en-US" sz="1200" spc="10" dirty="0">
                <a:solidFill>
                  <a:schemeClr val="tx1">
                    <a:lumMod val="85000"/>
                    <a:lumOff val="15000"/>
                  </a:schemeClr>
                </a:solidFill>
                <a:latin typeface="Gotham-Light"/>
              </a:rPr>
              <a:t>Nobody knows how to do this and how it's going to go but you have to have a belief that something will come out of it that is lasting - we're getting thrown in together we provide a framework, facilitation, and volunteers that are experts.</a:t>
            </a:r>
          </a:p>
          <a:p>
            <a:endParaRPr lang="en-US" sz="1200" spc="10" dirty="0">
              <a:solidFill>
                <a:schemeClr val="tx1">
                  <a:lumMod val="85000"/>
                  <a:lumOff val="15000"/>
                </a:schemeClr>
              </a:solidFill>
              <a:latin typeface="Gotham-Light"/>
            </a:endParaRPr>
          </a:p>
          <a:p>
            <a:pPr marL="0" marR="0" lvl="0" indent="0" algn="l" defTabSz="457146" rtl="0" eaLnBrk="1" fontAlgn="auto" latinLnBrk="0" hangingPunct="1">
              <a:lnSpc>
                <a:spcPct val="100000"/>
              </a:lnSpc>
              <a:spcBef>
                <a:spcPts val="0"/>
              </a:spcBef>
              <a:spcAft>
                <a:spcPts val="0"/>
              </a:spcAft>
              <a:buClrTx/>
              <a:buSzTx/>
              <a:buFontTx/>
              <a:buNone/>
              <a:tabLst/>
              <a:defRPr/>
            </a:pPr>
            <a:endParaRPr lang="en-US" sz="1200" spc="10" dirty="0">
              <a:solidFill>
                <a:schemeClr val="tx1">
                  <a:lumMod val="85000"/>
                  <a:lumOff val="15000"/>
                </a:schemeClr>
              </a:solidFill>
              <a:latin typeface="Gotham-Light"/>
              <a:cs typeface="Gotham-Light"/>
            </a:endParaRPr>
          </a:p>
        </p:txBody>
      </p:sp>
    </p:spTree>
    <p:extLst>
      <p:ext uri="{BB962C8B-B14F-4D97-AF65-F5344CB8AC3E}">
        <p14:creationId xmlns:p14="http://schemas.microsoft.com/office/powerpoint/2010/main" val="2204982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lvl="0" indent="0" algn="l" defTabSz="457146" rtl="0" eaLnBrk="1" fontAlgn="auto" latinLnBrk="0" hangingPunct="1">
              <a:lnSpc>
                <a:spcPct val="100000"/>
              </a:lnSpc>
              <a:spcBef>
                <a:spcPts val="0"/>
              </a:spcBef>
              <a:spcAft>
                <a:spcPts val="0"/>
              </a:spcAft>
              <a:buClrTx/>
              <a:buSzTx/>
              <a:buFontTx/>
              <a:buNone/>
              <a:tabLst/>
              <a:defRPr/>
            </a:pPr>
            <a:r>
              <a:rPr lang="en-US" sz="1200" spc="10" dirty="0">
                <a:solidFill>
                  <a:schemeClr val="tx1">
                    <a:lumMod val="85000"/>
                    <a:lumOff val="15000"/>
                  </a:schemeClr>
                </a:solidFill>
                <a:latin typeface="Gotham-Light"/>
                <a:cs typeface="Gotham-Light"/>
              </a:rPr>
              <a:t>Vision from Pete:</a:t>
            </a:r>
          </a:p>
          <a:p>
            <a:pPr marL="0" marR="0" lvl="0" indent="0" algn="l" defTabSz="457146" rtl="0" eaLnBrk="1" fontAlgn="auto" latinLnBrk="0" hangingPunct="1">
              <a:lnSpc>
                <a:spcPct val="100000"/>
              </a:lnSpc>
              <a:spcBef>
                <a:spcPts val="0"/>
              </a:spcBef>
              <a:spcAft>
                <a:spcPts val="0"/>
              </a:spcAft>
              <a:buClrTx/>
              <a:buSzTx/>
              <a:buFontTx/>
              <a:buNone/>
              <a:tabLst/>
              <a:defRPr/>
            </a:pPr>
            <a:endParaRPr lang="en-US" sz="1200" spc="10" dirty="0">
              <a:solidFill>
                <a:schemeClr val="tx1">
                  <a:lumMod val="85000"/>
                  <a:lumOff val="15000"/>
                </a:schemeClr>
              </a:solidFill>
              <a:latin typeface="Gotham-Light"/>
              <a:cs typeface="Gotham-Light"/>
            </a:endParaRPr>
          </a:p>
          <a:p>
            <a:r>
              <a:rPr lang="en-US" sz="1200" spc="10" dirty="0">
                <a:solidFill>
                  <a:schemeClr val="tx1">
                    <a:lumMod val="85000"/>
                    <a:lumOff val="15000"/>
                  </a:schemeClr>
                </a:solidFill>
                <a:latin typeface="Gotham-Light"/>
              </a:rPr>
              <a:t>Creating something that we haven’t done before figuring out in the doing of it what is the best way to do it - the doing of it is the best way to decide how it works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What it could become and what it means</a:t>
            </a:r>
          </a:p>
          <a:p>
            <a:r>
              <a:rPr lang="en-US" sz="1200" spc="10" dirty="0">
                <a:solidFill>
                  <a:schemeClr val="tx1">
                    <a:lumMod val="85000"/>
                    <a:lumOff val="15000"/>
                  </a:schemeClr>
                </a:solidFill>
                <a:latin typeface="Gotham-Light"/>
              </a:rPr>
              <a:t>This is community service - fits the framework of how they work - hard is good sometimes.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Everybody has 100 reasons why not - busy, overwhelmed, mental health - how do you talk about them without them becoming roadblocks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Have to get people to buy-in to a shared vision - be bought into the value of the vision - if there is any hint of doubt about the vision it won't work – belief</a:t>
            </a:r>
          </a:p>
          <a:p>
            <a:endParaRPr lang="en-US" sz="1200" spc="10" dirty="0">
              <a:solidFill>
                <a:schemeClr val="tx1">
                  <a:lumMod val="85000"/>
                  <a:lumOff val="15000"/>
                </a:schemeClr>
              </a:solidFill>
              <a:latin typeface="Gotham-Light"/>
            </a:endParaRPr>
          </a:p>
          <a:p>
            <a:pPr marL="0" marR="0" lvl="0" indent="0" algn="l" defTabSz="457146" rtl="0" eaLnBrk="1" fontAlgn="auto" latinLnBrk="0" hangingPunct="1">
              <a:lnSpc>
                <a:spcPct val="100000"/>
              </a:lnSpc>
              <a:spcBef>
                <a:spcPts val="0"/>
              </a:spcBef>
              <a:spcAft>
                <a:spcPts val="0"/>
              </a:spcAft>
              <a:buClrTx/>
              <a:buSzTx/>
              <a:buFontTx/>
              <a:buNone/>
              <a:tabLst/>
              <a:defRPr/>
            </a:pPr>
            <a:r>
              <a:rPr lang="en-US" sz="1200" spc="10" dirty="0">
                <a:solidFill>
                  <a:schemeClr val="tx1">
                    <a:lumMod val="85000"/>
                    <a:lumOff val="15000"/>
                  </a:schemeClr>
                </a:solidFill>
                <a:latin typeface="Gotham-Light"/>
              </a:rPr>
              <a:t>Nobody knows how to do this and how it's going to go but you have to have a belief that something will come out of it that is lasting - we're getting thrown in together we provide a framework, facilitation, and volunteers that are experts.</a:t>
            </a:r>
          </a:p>
          <a:p>
            <a:endParaRPr lang="en-US" sz="1200" spc="10" dirty="0">
              <a:solidFill>
                <a:schemeClr val="tx1">
                  <a:lumMod val="85000"/>
                  <a:lumOff val="15000"/>
                </a:schemeClr>
              </a:solidFill>
              <a:latin typeface="Gotham-Light"/>
            </a:endParaRPr>
          </a:p>
          <a:p>
            <a:pPr marL="0" marR="0" lvl="0" indent="0" algn="l" defTabSz="457146" rtl="0" eaLnBrk="1" fontAlgn="auto" latinLnBrk="0" hangingPunct="1">
              <a:lnSpc>
                <a:spcPct val="100000"/>
              </a:lnSpc>
              <a:spcBef>
                <a:spcPts val="0"/>
              </a:spcBef>
              <a:spcAft>
                <a:spcPts val="0"/>
              </a:spcAft>
              <a:buClrTx/>
              <a:buSzTx/>
              <a:buFontTx/>
              <a:buNone/>
              <a:tabLst/>
              <a:defRPr/>
            </a:pPr>
            <a:endParaRPr lang="en-US" sz="1200" spc="10" dirty="0">
              <a:solidFill>
                <a:schemeClr val="tx1">
                  <a:lumMod val="85000"/>
                  <a:lumOff val="15000"/>
                </a:schemeClr>
              </a:solidFill>
              <a:latin typeface="Gotham-Light"/>
              <a:cs typeface="Gotham-Light"/>
            </a:endParaRPr>
          </a:p>
        </p:txBody>
      </p:sp>
    </p:spTree>
    <p:extLst>
      <p:ext uri="{BB962C8B-B14F-4D97-AF65-F5344CB8AC3E}">
        <p14:creationId xmlns:p14="http://schemas.microsoft.com/office/powerpoint/2010/main" val="1252968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lvl="0" indent="0" algn="l" defTabSz="457146" rtl="0" eaLnBrk="1" fontAlgn="auto" latinLnBrk="0" hangingPunct="1">
              <a:lnSpc>
                <a:spcPct val="100000"/>
              </a:lnSpc>
              <a:spcBef>
                <a:spcPts val="0"/>
              </a:spcBef>
              <a:spcAft>
                <a:spcPts val="0"/>
              </a:spcAft>
              <a:buClrTx/>
              <a:buSzTx/>
              <a:buFontTx/>
              <a:buNone/>
              <a:tabLst/>
              <a:defRPr/>
            </a:pPr>
            <a:r>
              <a:rPr lang="en-US" sz="1200" spc="10" dirty="0">
                <a:solidFill>
                  <a:schemeClr val="tx1">
                    <a:lumMod val="85000"/>
                    <a:lumOff val="15000"/>
                  </a:schemeClr>
                </a:solidFill>
                <a:latin typeface="Gotham-Light"/>
                <a:cs typeface="Gotham-Light"/>
              </a:rPr>
              <a:t>Vision from Pete:</a:t>
            </a:r>
          </a:p>
          <a:p>
            <a:pPr marL="0" marR="0" lvl="0" indent="0" algn="l" defTabSz="457146" rtl="0" eaLnBrk="1" fontAlgn="auto" latinLnBrk="0" hangingPunct="1">
              <a:lnSpc>
                <a:spcPct val="100000"/>
              </a:lnSpc>
              <a:spcBef>
                <a:spcPts val="0"/>
              </a:spcBef>
              <a:spcAft>
                <a:spcPts val="0"/>
              </a:spcAft>
              <a:buClrTx/>
              <a:buSzTx/>
              <a:buFontTx/>
              <a:buNone/>
              <a:tabLst/>
              <a:defRPr/>
            </a:pPr>
            <a:endParaRPr lang="en-US" sz="1200" spc="10" dirty="0">
              <a:solidFill>
                <a:schemeClr val="tx1">
                  <a:lumMod val="85000"/>
                  <a:lumOff val="15000"/>
                </a:schemeClr>
              </a:solidFill>
              <a:latin typeface="Gotham-Light"/>
              <a:cs typeface="Gotham-Light"/>
            </a:endParaRPr>
          </a:p>
          <a:p>
            <a:r>
              <a:rPr lang="en-US" sz="1200" spc="10" dirty="0">
                <a:solidFill>
                  <a:schemeClr val="tx1">
                    <a:lumMod val="85000"/>
                    <a:lumOff val="15000"/>
                  </a:schemeClr>
                </a:solidFill>
                <a:latin typeface="Gotham-Light"/>
              </a:rPr>
              <a:t>Creating something that we haven’t done before figuring out in the doing of it what is the best way to do it - the doing of it is the best way to decide how it works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What it could become and what it means</a:t>
            </a:r>
          </a:p>
          <a:p>
            <a:r>
              <a:rPr lang="en-US" sz="1200" spc="10" dirty="0">
                <a:solidFill>
                  <a:schemeClr val="tx1">
                    <a:lumMod val="85000"/>
                    <a:lumOff val="15000"/>
                  </a:schemeClr>
                </a:solidFill>
                <a:latin typeface="Gotham-Light"/>
              </a:rPr>
              <a:t>This is community service - fits the framework of how they work - hard is good sometimes.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Everybody has 100 reasons why not - busy, overwhelmed, mental health - how do you talk about them without them becoming roadblocks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Have to get people to buy-in to a shared vision - be bought into the value of the vision - if there is any hint of doubt about the vision it won't work – belief</a:t>
            </a:r>
          </a:p>
          <a:p>
            <a:endParaRPr lang="en-US" sz="1200" spc="10" dirty="0">
              <a:solidFill>
                <a:schemeClr val="tx1">
                  <a:lumMod val="85000"/>
                  <a:lumOff val="15000"/>
                </a:schemeClr>
              </a:solidFill>
              <a:latin typeface="Gotham-Light"/>
            </a:endParaRPr>
          </a:p>
          <a:p>
            <a:pPr marL="0" marR="0" lvl="0" indent="0" algn="l" defTabSz="457146" rtl="0" eaLnBrk="1" fontAlgn="auto" latinLnBrk="0" hangingPunct="1">
              <a:lnSpc>
                <a:spcPct val="100000"/>
              </a:lnSpc>
              <a:spcBef>
                <a:spcPts val="0"/>
              </a:spcBef>
              <a:spcAft>
                <a:spcPts val="0"/>
              </a:spcAft>
              <a:buClrTx/>
              <a:buSzTx/>
              <a:buFontTx/>
              <a:buNone/>
              <a:tabLst/>
              <a:defRPr/>
            </a:pPr>
            <a:r>
              <a:rPr lang="en-US" sz="1200" spc="10" dirty="0">
                <a:solidFill>
                  <a:schemeClr val="tx1">
                    <a:lumMod val="85000"/>
                    <a:lumOff val="15000"/>
                  </a:schemeClr>
                </a:solidFill>
                <a:latin typeface="Gotham-Light"/>
              </a:rPr>
              <a:t>Nobody knows how to do this and how it's going to go but you have to have a belief that something will come out of it that is lasting - we're getting thrown in together we provide a framework, facilitation, and volunteers that are experts.</a:t>
            </a:r>
          </a:p>
          <a:p>
            <a:endParaRPr lang="en-US" sz="1200" spc="10" dirty="0">
              <a:solidFill>
                <a:schemeClr val="tx1">
                  <a:lumMod val="85000"/>
                  <a:lumOff val="15000"/>
                </a:schemeClr>
              </a:solidFill>
              <a:latin typeface="Gotham-Light"/>
            </a:endParaRPr>
          </a:p>
          <a:p>
            <a:pPr marL="0" marR="0" lvl="0" indent="0" algn="l" defTabSz="457146" rtl="0" eaLnBrk="1" fontAlgn="auto" latinLnBrk="0" hangingPunct="1">
              <a:lnSpc>
                <a:spcPct val="100000"/>
              </a:lnSpc>
              <a:spcBef>
                <a:spcPts val="0"/>
              </a:spcBef>
              <a:spcAft>
                <a:spcPts val="0"/>
              </a:spcAft>
              <a:buClrTx/>
              <a:buSzTx/>
              <a:buFontTx/>
              <a:buNone/>
              <a:tabLst/>
              <a:defRPr/>
            </a:pPr>
            <a:endParaRPr lang="en-US" sz="1200" spc="10" dirty="0">
              <a:solidFill>
                <a:schemeClr val="tx1">
                  <a:lumMod val="85000"/>
                  <a:lumOff val="15000"/>
                </a:schemeClr>
              </a:solidFill>
              <a:latin typeface="Gotham-Light"/>
              <a:cs typeface="Gotham-Light"/>
            </a:endParaRPr>
          </a:p>
        </p:txBody>
      </p:sp>
    </p:spTree>
    <p:extLst>
      <p:ext uri="{BB962C8B-B14F-4D97-AF65-F5344CB8AC3E}">
        <p14:creationId xmlns:p14="http://schemas.microsoft.com/office/powerpoint/2010/main" val="2446129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lvl="0" indent="0" algn="l" defTabSz="457146" rtl="0" eaLnBrk="1" fontAlgn="auto" latinLnBrk="0" hangingPunct="1">
              <a:lnSpc>
                <a:spcPct val="100000"/>
              </a:lnSpc>
              <a:spcBef>
                <a:spcPts val="0"/>
              </a:spcBef>
              <a:spcAft>
                <a:spcPts val="0"/>
              </a:spcAft>
              <a:buClrTx/>
              <a:buSzTx/>
              <a:buFontTx/>
              <a:buNone/>
              <a:tabLst/>
              <a:defRPr/>
            </a:pPr>
            <a:r>
              <a:rPr lang="en-US" sz="1200" spc="10" dirty="0">
                <a:solidFill>
                  <a:schemeClr val="tx1">
                    <a:lumMod val="85000"/>
                    <a:lumOff val="15000"/>
                  </a:schemeClr>
                </a:solidFill>
                <a:latin typeface="Gotham-Light"/>
                <a:cs typeface="Gotham-Light"/>
              </a:rPr>
              <a:t>Vision from Pete:</a:t>
            </a:r>
          </a:p>
          <a:p>
            <a:pPr marL="0" marR="0" lvl="0" indent="0" algn="l" defTabSz="457146" rtl="0" eaLnBrk="1" fontAlgn="auto" latinLnBrk="0" hangingPunct="1">
              <a:lnSpc>
                <a:spcPct val="100000"/>
              </a:lnSpc>
              <a:spcBef>
                <a:spcPts val="0"/>
              </a:spcBef>
              <a:spcAft>
                <a:spcPts val="0"/>
              </a:spcAft>
              <a:buClrTx/>
              <a:buSzTx/>
              <a:buFontTx/>
              <a:buNone/>
              <a:tabLst/>
              <a:defRPr/>
            </a:pPr>
            <a:endParaRPr lang="en-US" sz="1200" spc="10" dirty="0">
              <a:solidFill>
                <a:schemeClr val="tx1">
                  <a:lumMod val="85000"/>
                  <a:lumOff val="15000"/>
                </a:schemeClr>
              </a:solidFill>
              <a:latin typeface="Gotham-Light"/>
              <a:cs typeface="Gotham-Light"/>
            </a:endParaRPr>
          </a:p>
          <a:p>
            <a:r>
              <a:rPr lang="en-US" sz="1200" spc="10" dirty="0">
                <a:solidFill>
                  <a:schemeClr val="tx1">
                    <a:lumMod val="85000"/>
                    <a:lumOff val="15000"/>
                  </a:schemeClr>
                </a:solidFill>
                <a:latin typeface="Gotham-Light"/>
              </a:rPr>
              <a:t>Creating something that we haven’t done before figuring out in the doing of it what is the best way to do it - the doing of it is the best way to decide how it works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What it could become and what it means</a:t>
            </a:r>
          </a:p>
          <a:p>
            <a:r>
              <a:rPr lang="en-US" sz="1200" spc="10" dirty="0">
                <a:solidFill>
                  <a:schemeClr val="tx1">
                    <a:lumMod val="85000"/>
                    <a:lumOff val="15000"/>
                  </a:schemeClr>
                </a:solidFill>
                <a:latin typeface="Gotham-Light"/>
              </a:rPr>
              <a:t>This is community service - fits the framework of how they work - hard is good sometimes.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Everybody has 100 reasons why not - busy, overwhelmed, mental health - how do you talk about them without them becoming roadblocks</a:t>
            </a:r>
          </a:p>
          <a:p>
            <a:endParaRPr lang="en-US" sz="1200" spc="10" dirty="0">
              <a:solidFill>
                <a:schemeClr val="tx1">
                  <a:lumMod val="85000"/>
                  <a:lumOff val="15000"/>
                </a:schemeClr>
              </a:solidFill>
              <a:latin typeface="Gotham-Light"/>
            </a:endParaRPr>
          </a:p>
          <a:p>
            <a:r>
              <a:rPr lang="en-US" sz="1200" spc="10" dirty="0">
                <a:solidFill>
                  <a:schemeClr val="tx1">
                    <a:lumMod val="85000"/>
                    <a:lumOff val="15000"/>
                  </a:schemeClr>
                </a:solidFill>
                <a:latin typeface="Gotham-Light"/>
              </a:rPr>
              <a:t>Have to get people to buy-in to a shared vision - be bought into the value of the vision - if there is any hint of doubt about the vision it won't work – belief</a:t>
            </a:r>
          </a:p>
          <a:p>
            <a:endParaRPr lang="en-US" sz="1200" spc="10" dirty="0">
              <a:solidFill>
                <a:schemeClr val="tx1">
                  <a:lumMod val="85000"/>
                  <a:lumOff val="15000"/>
                </a:schemeClr>
              </a:solidFill>
              <a:latin typeface="Gotham-Light"/>
            </a:endParaRPr>
          </a:p>
          <a:p>
            <a:pPr marL="0" marR="0" lvl="0" indent="0" algn="l" defTabSz="457146" rtl="0" eaLnBrk="1" fontAlgn="auto" latinLnBrk="0" hangingPunct="1">
              <a:lnSpc>
                <a:spcPct val="100000"/>
              </a:lnSpc>
              <a:spcBef>
                <a:spcPts val="0"/>
              </a:spcBef>
              <a:spcAft>
                <a:spcPts val="0"/>
              </a:spcAft>
              <a:buClrTx/>
              <a:buSzTx/>
              <a:buFontTx/>
              <a:buNone/>
              <a:tabLst/>
              <a:defRPr/>
            </a:pPr>
            <a:r>
              <a:rPr lang="en-US" sz="1200" spc="10" dirty="0">
                <a:solidFill>
                  <a:schemeClr val="tx1">
                    <a:lumMod val="85000"/>
                    <a:lumOff val="15000"/>
                  </a:schemeClr>
                </a:solidFill>
                <a:latin typeface="Gotham-Light"/>
              </a:rPr>
              <a:t>Nobody knows how to do this and how it's going to go but you have to have a belief that something will come out of it that is lasting - we're getting thrown in together we provide a framework, facilitation, and volunteers that are experts.</a:t>
            </a:r>
          </a:p>
          <a:p>
            <a:endParaRPr lang="en-US" sz="1200" spc="10" dirty="0">
              <a:solidFill>
                <a:schemeClr val="tx1">
                  <a:lumMod val="85000"/>
                  <a:lumOff val="15000"/>
                </a:schemeClr>
              </a:solidFill>
              <a:latin typeface="Gotham-Light"/>
            </a:endParaRPr>
          </a:p>
          <a:p>
            <a:pPr marL="0" marR="0" lvl="0" indent="0" algn="l" defTabSz="457146" rtl="0" eaLnBrk="1" fontAlgn="auto" latinLnBrk="0" hangingPunct="1">
              <a:lnSpc>
                <a:spcPct val="100000"/>
              </a:lnSpc>
              <a:spcBef>
                <a:spcPts val="0"/>
              </a:spcBef>
              <a:spcAft>
                <a:spcPts val="0"/>
              </a:spcAft>
              <a:buClrTx/>
              <a:buSzTx/>
              <a:buFontTx/>
              <a:buNone/>
              <a:tabLst/>
              <a:defRPr/>
            </a:pPr>
            <a:endParaRPr lang="en-US" sz="1200" spc="10" dirty="0">
              <a:solidFill>
                <a:schemeClr val="tx1">
                  <a:lumMod val="85000"/>
                  <a:lumOff val="15000"/>
                </a:schemeClr>
              </a:solidFill>
              <a:latin typeface="Gotham-Light"/>
              <a:cs typeface="Gotham-Light"/>
            </a:endParaRPr>
          </a:p>
        </p:txBody>
      </p:sp>
    </p:spTree>
    <p:extLst>
      <p:ext uri="{BB962C8B-B14F-4D97-AF65-F5344CB8AC3E}">
        <p14:creationId xmlns:p14="http://schemas.microsoft.com/office/powerpoint/2010/main" val="1845992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5C4F09D-3325-E24C-B02B-A0A299188A76}" type="datetimeFigureOut">
              <a:rPr lang="en-US" smtClean="0"/>
              <a:t>4/15/21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4210370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C4F09D-3325-E24C-B02B-A0A299188A76}" type="datetimeFigureOut">
              <a:rPr lang="en-US" smtClean="0"/>
              <a:t>4/15/21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677166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C4F09D-3325-E24C-B02B-A0A299188A76}" type="datetimeFigureOut">
              <a:rPr lang="en-US" smtClean="0"/>
              <a:t>4/15/21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2020104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C4F09D-3325-E24C-B02B-A0A299188A76}" type="datetimeFigureOut">
              <a:rPr lang="en-US" smtClean="0"/>
              <a:t>4/15/21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92019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C4F09D-3325-E24C-B02B-A0A299188A76}" type="datetimeFigureOut">
              <a:rPr lang="en-US" smtClean="0"/>
              <a:t>4/15/21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425798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C4F09D-3325-E24C-B02B-A0A299188A76}" type="datetimeFigureOut">
              <a:rPr lang="en-US" smtClean="0"/>
              <a:t>4/15/21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2990297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C4F09D-3325-E24C-B02B-A0A299188A76}" type="datetimeFigureOut">
              <a:rPr lang="en-US" smtClean="0"/>
              <a:t>4/15/21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602469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C4F09D-3325-E24C-B02B-A0A299188A76}" type="datetimeFigureOut">
              <a:rPr lang="en-US" smtClean="0"/>
              <a:t>4/15/21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2971733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4F09D-3325-E24C-B02B-A0A299188A76}" type="datetimeFigureOut">
              <a:rPr lang="en-US" smtClean="0"/>
              <a:t>4/15/21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4172138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1" y="1913467"/>
            <a:ext cx="2256235" cy="6254751"/>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C4F09D-3325-E24C-B02B-A0A299188A76}" type="datetimeFigureOut">
              <a:rPr lang="en-US" smtClean="0"/>
              <a:t>4/15/21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1900463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46" indent="0">
              <a:buNone/>
              <a:defRPr sz="2800"/>
            </a:lvl2pPr>
            <a:lvl3pPr marL="914293" indent="0">
              <a:buNone/>
              <a:defRPr sz="2400"/>
            </a:lvl3pPr>
            <a:lvl4pPr marL="1371440" indent="0">
              <a:buNone/>
              <a:defRPr sz="2000"/>
            </a:lvl4pPr>
            <a:lvl5pPr marL="1828586" indent="0">
              <a:buNone/>
              <a:defRPr sz="2000"/>
            </a:lvl5pPr>
            <a:lvl6pPr marL="2285733" indent="0">
              <a:buNone/>
              <a:defRPr sz="2000"/>
            </a:lvl6pPr>
            <a:lvl7pPr marL="2742879" indent="0">
              <a:buNone/>
              <a:defRPr sz="2000"/>
            </a:lvl7pPr>
            <a:lvl8pPr marL="3200026" indent="0">
              <a:buNone/>
              <a:defRPr sz="2000"/>
            </a:lvl8pPr>
            <a:lvl9pPr marL="3657172" indent="0">
              <a:buNone/>
              <a:defRPr sz="2000"/>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C4F09D-3325-E24C-B02B-A0A299188A76}" type="datetimeFigureOut">
              <a:rPr lang="en-US" smtClean="0"/>
              <a:t>4/15/21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75CB93-8DD6-DD4A-A602-4F5F54691F9F}" type="slidenum">
              <a:rPr lang="en-US" smtClean="0"/>
              <a:t>‹#›</a:t>
            </a:fld>
            <a:endParaRPr lang="en-US" dirty="0"/>
          </a:p>
        </p:txBody>
      </p:sp>
    </p:spTree>
    <p:extLst>
      <p:ext uri="{BB962C8B-B14F-4D97-AF65-F5344CB8AC3E}">
        <p14:creationId xmlns:p14="http://schemas.microsoft.com/office/powerpoint/2010/main" val="55023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29" tIns="45714" rIns="91429" bIns="45714" rtlCol="0" anchor="ctr">
            <a:normAutofit/>
          </a:bodyPr>
          <a:lstStyle/>
          <a:p>
            <a:r>
              <a:rPr lang="en-US"/>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91429" tIns="45714" rIns="91429" bIns="457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29" tIns="45714" rIns="91429" bIns="45714" rtlCol="0" anchor="ctr"/>
          <a:lstStyle>
            <a:lvl1pPr algn="l">
              <a:defRPr sz="1200">
                <a:solidFill>
                  <a:schemeClr val="tx1">
                    <a:tint val="75000"/>
                  </a:schemeClr>
                </a:solidFill>
              </a:defRPr>
            </a:lvl1pPr>
          </a:lstStyle>
          <a:p>
            <a:fld id="{C5C4F09D-3325-E24C-B02B-A0A299188A76}" type="datetimeFigureOut">
              <a:rPr lang="en-US" smtClean="0"/>
              <a:t>4/15/21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29" tIns="45714" rIns="91429" bIns="45714"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29" tIns="45714" rIns="91429" bIns="45714" rtlCol="0" anchor="ctr"/>
          <a:lstStyle>
            <a:lvl1pPr algn="r">
              <a:defRPr sz="1200">
                <a:solidFill>
                  <a:schemeClr val="tx1">
                    <a:tint val="75000"/>
                  </a:schemeClr>
                </a:solidFill>
              </a:defRPr>
            </a:lvl1pPr>
          </a:lstStyle>
          <a:p>
            <a:fld id="{FB75CB93-8DD6-DD4A-A602-4F5F54691F9F}" type="slidenum">
              <a:rPr lang="en-US" smtClean="0"/>
              <a:t>‹#›</a:t>
            </a:fld>
            <a:endParaRPr lang="en-US" dirty="0"/>
          </a:p>
        </p:txBody>
      </p:sp>
    </p:spTree>
    <p:extLst>
      <p:ext uri="{BB962C8B-B14F-4D97-AF65-F5344CB8AC3E}">
        <p14:creationId xmlns:p14="http://schemas.microsoft.com/office/powerpoint/2010/main" val="2611217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46" rtl="0" eaLnBrk="1" latinLnBrk="0" hangingPunct="1">
        <a:spcBef>
          <a:spcPct val="0"/>
        </a:spcBef>
        <a:buNone/>
        <a:defRPr sz="4400" kern="1200">
          <a:solidFill>
            <a:schemeClr val="tx1"/>
          </a:solidFill>
          <a:latin typeface="+mj-lt"/>
          <a:ea typeface="+mj-ea"/>
          <a:cs typeface="+mj-cs"/>
        </a:defRPr>
      </a:lvl1pPr>
    </p:titleStyle>
    <p:bodyStyle>
      <a:lvl1pPr marL="342860" indent="-342860" algn="l" defTabSz="457146" rtl="0" eaLnBrk="1" latinLnBrk="0" hangingPunct="1">
        <a:spcBef>
          <a:spcPct val="20000"/>
        </a:spcBef>
        <a:buFont typeface="Arial"/>
        <a:buChar char="•"/>
        <a:defRPr sz="3200" kern="1200">
          <a:solidFill>
            <a:schemeClr val="tx1"/>
          </a:solidFill>
          <a:latin typeface="+mn-lt"/>
          <a:ea typeface="+mn-ea"/>
          <a:cs typeface="+mn-cs"/>
        </a:defRPr>
      </a:lvl1pPr>
      <a:lvl2pPr marL="742863" indent="-285717" algn="l" defTabSz="457146" rtl="0" eaLnBrk="1" latinLnBrk="0" hangingPunct="1">
        <a:spcBef>
          <a:spcPct val="20000"/>
        </a:spcBef>
        <a:buFont typeface="Arial"/>
        <a:buChar char="–"/>
        <a:defRPr sz="2800" kern="1200">
          <a:solidFill>
            <a:schemeClr val="tx1"/>
          </a:solidFill>
          <a:latin typeface="+mn-lt"/>
          <a:ea typeface="+mn-ea"/>
          <a:cs typeface="+mn-cs"/>
        </a:defRPr>
      </a:lvl2pPr>
      <a:lvl3pPr marL="1142867" indent="-228573" algn="l" defTabSz="457146" rtl="0" eaLnBrk="1" latinLnBrk="0" hangingPunct="1">
        <a:spcBef>
          <a:spcPct val="20000"/>
        </a:spcBef>
        <a:buFont typeface="Arial"/>
        <a:buChar char="•"/>
        <a:defRPr sz="2400" kern="1200">
          <a:solidFill>
            <a:schemeClr val="tx1"/>
          </a:solidFill>
          <a:latin typeface="+mn-lt"/>
          <a:ea typeface="+mn-ea"/>
          <a:cs typeface="+mn-cs"/>
        </a:defRPr>
      </a:lvl3pPr>
      <a:lvl4pPr marL="1600013" indent="-228573" algn="l" defTabSz="457146" rtl="0" eaLnBrk="1" latinLnBrk="0" hangingPunct="1">
        <a:spcBef>
          <a:spcPct val="20000"/>
        </a:spcBef>
        <a:buFont typeface="Arial"/>
        <a:buChar char="–"/>
        <a:defRPr sz="2000" kern="1200">
          <a:solidFill>
            <a:schemeClr val="tx1"/>
          </a:solidFill>
          <a:latin typeface="+mn-lt"/>
          <a:ea typeface="+mn-ea"/>
          <a:cs typeface="+mn-cs"/>
        </a:defRPr>
      </a:lvl4pPr>
      <a:lvl5pPr marL="2057159" indent="-228573" algn="l" defTabSz="457146" rtl="0" eaLnBrk="1" latinLnBrk="0" hangingPunct="1">
        <a:spcBef>
          <a:spcPct val="20000"/>
        </a:spcBef>
        <a:buFont typeface="Arial"/>
        <a:buChar char="»"/>
        <a:defRPr sz="2000" kern="1200">
          <a:solidFill>
            <a:schemeClr val="tx1"/>
          </a:solidFill>
          <a:latin typeface="+mn-lt"/>
          <a:ea typeface="+mn-ea"/>
          <a:cs typeface="+mn-cs"/>
        </a:defRPr>
      </a:lvl5pPr>
      <a:lvl6pPr marL="2514306" indent="-228573" algn="l" defTabSz="457146" rtl="0" eaLnBrk="1" latinLnBrk="0" hangingPunct="1">
        <a:spcBef>
          <a:spcPct val="20000"/>
        </a:spcBef>
        <a:buFont typeface="Arial"/>
        <a:buChar char="•"/>
        <a:defRPr sz="2000" kern="1200">
          <a:solidFill>
            <a:schemeClr val="tx1"/>
          </a:solidFill>
          <a:latin typeface="+mn-lt"/>
          <a:ea typeface="+mn-ea"/>
          <a:cs typeface="+mn-cs"/>
        </a:defRPr>
      </a:lvl6pPr>
      <a:lvl7pPr marL="2971453" indent="-228573" algn="l" defTabSz="457146" rtl="0" eaLnBrk="1" latinLnBrk="0" hangingPunct="1">
        <a:spcBef>
          <a:spcPct val="20000"/>
        </a:spcBef>
        <a:buFont typeface="Arial"/>
        <a:buChar char="•"/>
        <a:defRPr sz="2000" kern="1200">
          <a:solidFill>
            <a:schemeClr val="tx1"/>
          </a:solidFill>
          <a:latin typeface="+mn-lt"/>
          <a:ea typeface="+mn-ea"/>
          <a:cs typeface="+mn-cs"/>
        </a:defRPr>
      </a:lvl7pPr>
      <a:lvl8pPr marL="3428599" indent="-228573" algn="l" defTabSz="457146" rtl="0" eaLnBrk="1" latinLnBrk="0" hangingPunct="1">
        <a:spcBef>
          <a:spcPct val="20000"/>
        </a:spcBef>
        <a:buFont typeface="Arial"/>
        <a:buChar char="•"/>
        <a:defRPr sz="2000" kern="1200">
          <a:solidFill>
            <a:schemeClr val="tx1"/>
          </a:solidFill>
          <a:latin typeface="+mn-lt"/>
          <a:ea typeface="+mn-ea"/>
          <a:cs typeface="+mn-cs"/>
        </a:defRPr>
      </a:lvl8pPr>
      <a:lvl9pPr marL="3885746" indent="-228573" algn="l" defTabSz="45714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6" rtl="0" eaLnBrk="1" latinLnBrk="0" hangingPunct="1">
        <a:defRPr sz="1800" kern="1200">
          <a:solidFill>
            <a:schemeClr val="tx1"/>
          </a:solidFill>
          <a:latin typeface="+mn-lt"/>
          <a:ea typeface="+mn-ea"/>
          <a:cs typeface="+mn-cs"/>
        </a:defRPr>
      </a:lvl1pPr>
      <a:lvl2pPr marL="457146" algn="l" defTabSz="457146" rtl="0" eaLnBrk="1" latinLnBrk="0" hangingPunct="1">
        <a:defRPr sz="1800" kern="1200">
          <a:solidFill>
            <a:schemeClr val="tx1"/>
          </a:solidFill>
          <a:latin typeface="+mn-lt"/>
          <a:ea typeface="+mn-ea"/>
          <a:cs typeface="+mn-cs"/>
        </a:defRPr>
      </a:lvl2pPr>
      <a:lvl3pPr marL="914293" algn="l" defTabSz="457146" rtl="0" eaLnBrk="1" latinLnBrk="0" hangingPunct="1">
        <a:defRPr sz="1800" kern="1200">
          <a:solidFill>
            <a:schemeClr val="tx1"/>
          </a:solidFill>
          <a:latin typeface="+mn-lt"/>
          <a:ea typeface="+mn-ea"/>
          <a:cs typeface="+mn-cs"/>
        </a:defRPr>
      </a:lvl3pPr>
      <a:lvl4pPr marL="1371440" algn="l" defTabSz="457146" rtl="0" eaLnBrk="1" latinLnBrk="0" hangingPunct="1">
        <a:defRPr sz="1800" kern="1200">
          <a:solidFill>
            <a:schemeClr val="tx1"/>
          </a:solidFill>
          <a:latin typeface="+mn-lt"/>
          <a:ea typeface="+mn-ea"/>
          <a:cs typeface="+mn-cs"/>
        </a:defRPr>
      </a:lvl4pPr>
      <a:lvl5pPr marL="1828586" algn="l" defTabSz="457146" rtl="0" eaLnBrk="1" latinLnBrk="0" hangingPunct="1">
        <a:defRPr sz="1800" kern="1200">
          <a:solidFill>
            <a:schemeClr val="tx1"/>
          </a:solidFill>
          <a:latin typeface="+mn-lt"/>
          <a:ea typeface="+mn-ea"/>
          <a:cs typeface="+mn-cs"/>
        </a:defRPr>
      </a:lvl5pPr>
      <a:lvl6pPr marL="2285733" algn="l" defTabSz="457146" rtl="0" eaLnBrk="1" latinLnBrk="0" hangingPunct="1">
        <a:defRPr sz="1800" kern="1200">
          <a:solidFill>
            <a:schemeClr val="tx1"/>
          </a:solidFill>
          <a:latin typeface="+mn-lt"/>
          <a:ea typeface="+mn-ea"/>
          <a:cs typeface="+mn-cs"/>
        </a:defRPr>
      </a:lvl6pPr>
      <a:lvl7pPr marL="2742879" algn="l" defTabSz="457146" rtl="0" eaLnBrk="1" latinLnBrk="0" hangingPunct="1">
        <a:defRPr sz="1800" kern="1200">
          <a:solidFill>
            <a:schemeClr val="tx1"/>
          </a:solidFill>
          <a:latin typeface="+mn-lt"/>
          <a:ea typeface="+mn-ea"/>
          <a:cs typeface="+mn-cs"/>
        </a:defRPr>
      </a:lvl7pPr>
      <a:lvl8pPr marL="3200026" algn="l" defTabSz="457146" rtl="0" eaLnBrk="1" latinLnBrk="0" hangingPunct="1">
        <a:defRPr sz="1800" kern="1200">
          <a:solidFill>
            <a:schemeClr val="tx1"/>
          </a:solidFill>
          <a:latin typeface="+mn-lt"/>
          <a:ea typeface="+mn-ea"/>
          <a:cs typeface="+mn-cs"/>
        </a:defRPr>
      </a:lvl8pPr>
      <a:lvl9pPr marL="3657172" algn="l" defTabSz="4571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reenhousescholars.org/scholars-resources/directory/"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greenhousecfs.egnyte.com/navigate/file/92c58976-fb2d-4fa4-90c3-ab182480284b"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greenhousecfs.egnyte.com/navigate/file/de34354b-7ffc-418d-bdb6-6e87630bef2d"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greenhousescholars.org/scholars-resources/directory/"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skillsyouneed.com/present/presentation-tips.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greenhousescholars.org/scholars-resources/directo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94273" y="744453"/>
            <a:ext cx="455519" cy="353045"/>
          </a:xfrm>
          <a:prstGeom prst="rect">
            <a:avLst/>
          </a:prstGeom>
        </p:spPr>
        <p:txBody>
          <a:bodyPr vert="horz" wrap="square" lIns="0" tIns="0" rIns="0" bIns="0" rtlCol="0">
            <a:spAutoFit/>
          </a:bodyPr>
          <a:lstStyle/>
          <a:p>
            <a:pPr marL="12486">
              <a:tabLst>
                <a:tab pos="180426" algn="l"/>
                <a:tab pos="461367" algn="l"/>
              </a:tabLst>
            </a:pPr>
            <a:r>
              <a:rPr sz="1147" b="1" dirty="0">
                <a:solidFill>
                  <a:srgbClr val="6A9A28"/>
                </a:solidFill>
                <a:latin typeface="Cambria"/>
                <a:cs typeface="Cambria"/>
              </a:rPr>
              <a:t> 	 	 </a:t>
            </a:r>
            <a:endParaRPr sz="1147" dirty="0">
              <a:latin typeface="Cambria"/>
              <a:cs typeface="Cambria"/>
            </a:endParaRPr>
          </a:p>
        </p:txBody>
      </p:sp>
      <p:sp>
        <p:nvSpPr>
          <p:cNvPr id="4" name="object 4"/>
          <p:cNvSpPr txBox="1"/>
          <p:nvPr/>
        </p:nvSpPr>
        <p:spPr>
          <a:xfrm>
            <a:off x="2407920" y="744452"/>
            <a:ext cx="52107" cy="176523"/>
          </a:xfrm>
          <a:prstGeom prst="rect">
            <a:avLst/>
          </a:prstGeom>
        </p:spPr>
        <p:txBody>
          <a:bodyPr vert="horz" wrap="square" lIns="0" tIns="0" rIns="0" bIns="0" rtlCol="0">
            <a:spAutoFit/>
          </a:bodyPr>
          <a:lstStyle/>
          <a:p>
            <a:pPr marL="12486"/>
            <a:r>
              <a:rPr sz="1147" b="1" dirty="0">
                <a:solidFill>
                  <a:srgbClr val="6A9A28"/>
                </a:solidFill>
                <a:latin typeface="Cambria"/>
                <a:cs typeface="Cambria"/>
              </a:rPr>
              <a:t> </a:t>
            </a:r>
            <a:endParaRPr sz="1147">
              <a:latin typeface="Cambria"/>
              <a:cs typeface="Cambria"/>
            </a:endParaRPr>
          </a:p>
        </p:txBody>
      </p:sp>
      <p:sp>
        <p:nvSpPr>
          <p:cNvPr id="6" name="object 6"/>
          <p:cNvSpPr txBox="1"/>
          <p:nvPr/>
        </p:nvSpPr>
        <p:spPr>
          <a:xfrm>
            <a:off x="3214743" y="744452"/>
            <a:ext cx="52107" cy="176523"/>
          </a:xfrm>
          <a:prstGeom prst="rect">
            <a:avLst/>
          </a:prstGeom>
        </p:spPr>
        <p:txBody>
          <a:bodyPr vert="horz" wrap="square" lIns="0" tIns="0" rIns="0" bIns="0" rtlCol="0">
            <a:spAutoFit/>
          </a:bodyPr>
          <a:lstStyle/>
          <a:p>
            <a:pPr marL="12486"/>
            <a:r>
              <a:rPr sz="1147" b="1" dirty="0">
                <a:solidFill>
                  <a:srgbClr val="6A9A28"/>
                </a:solidFill>
                <a:latin typeface="Cambria"/>
                <a:cs typeface="Cambria"/>
              </a:rPr>
              <a:t> </a:t>
            </a:r>
            <a:endParaRPr sz="1147">
              <a:latin typeface="Cambria"/>
              <a:cs typeface="Cambria"/>
            </a:endParaRPr>
          </a:p>
        </p:txBody>
      </p:sp>
      <p:sp>
        <p:nvSpPr>
          <p:cNvPr id="7" name="object 7"/>
          <p:cNvSpPr txBox="1"/>
          <p:nvPr/>
        </p:nvSpPr>
        <p:spPr>
          <a:xfrm>
            <a:off x="3618156" y="744452"/>
            <a:ext cx="52107" cy="176523"/>
          </a:xfrm>
          <a:prstGeom prst="rect">
            <a:avLst/>
          </a:prstGeom>
        </p:spPr>
        <p:txBody>
          <a:bodyPr vert="horz" wrap="square" lIns="0" tIns="0" rIns="0" bIns="0" rtlCol="0">
            <a:spAutoFit/>
          </a:bodyPr>
          <a:lstStyle/>
          <a:p>
            <a:pPr marL="12486"/>
            <a:r>
              <a:rPr sz="1147" b="1" dirty="0">
                <a:solidFill>
                  <a:srgbClr val="6A9A28"/>
                </a:solidFill>
                <a:latin typeface="Cambria"/>
                <a:cs typeface="Cambria"/>
              </a:rPr>
              <a:t> </a:t>
            </a:r>
            <a:endParaRPr sz="1147">
              <a:latin typeface="Cambria"/>
              <a:cs typeface="Cambria"/>
            </a:endParaRPr>
          </a:p>
        </p:txBody>
      </p:sp>
      <p:sp>
        <p:nvSpPr>
          <p:cNvPr id="8" name="object 8"/>
          <p:cNvSpPr txBox="1"/>
          <p:nvPr/>
        </p:nvSpPr>
        <p:spPr>
          <a:xfrm>
            <a:off x="4021567" y="744452"/>
            <a:ext cx="52107" cy="176523"/>
          </a:xfrm>
          <a:prstGeom prst="rect">
            <a:avLst/>
          </a:prstGeom>
        </p:spPr>
        <p:txBody>
          <a:bodyPr vert="horz" wrap="square" lIns="0" tIns="0" rIns="0" bIns="0" rtlCol="0">
            <a:spAutoFit/>
          </a:bodyPr>
          <a:lstStyle/>
          <a:p>
            <a:pPr marL="12486"/>
            <a:r>
              <a:rPr sz="1147" b="1" dirty="0">
                <a:solidFill>
                  <a:srgbClr val="6A9A28"/>
                </a:solidFill>
                <a:latin typeface="Cambria"/>
                <a:cs typeface="Cambria"/>
              </a:rPr>
              <a:t> </a:t>
            </a:r>
            <a:endParaRPr sz="1147">
              <a:latin typeface="Cambria"/>
              <a:cs typeface="Cambria"/>
            </a:endParaRPr>
          </a:p>
        </p:txBody>
      </p:sp>
      <p:sp>
        <p:nvSpPr>
          <p:cNvPr id="11" name="object 11"/>
          <p:cNvSpPr/>
          <p:nvPr/>
        </p:nvSpPr>
        <p:spPr>
          <a:xfrm>
            <a:off x="4729332" y="1053202"/>
            <a:ext cx="2801" cy="2802"/>
          </a:xfrm>
          <a:custGeom>
            <a:avLst/>
            <a:gdLst/>
            <a:ahLst/>
            <a:cxnLst/>
            <a:rect l="l" t="t" r="r" b="b"/>
            <a:pathLst>
              <a:path w="3175" h="3175">
                <a:moveTo>
                  <a:pt x="0" y="1524"/>
                </a:moveTo>
                <a:lnTo>
                  <a:pt x="3047" y="1524"/>
                </a:lnTo>
              </a:path>
            </a:pathLst>
          </a:custGeom>
          <a:ln w="4318">
            <a:solidFill>
              <a:srgbClr val="EEEEEE"/>
            </a:solidFill>
          </a:ln>
        </p:spPr>
        <p:txBody>
          <a:bodyPr wrap="square" lIns="0" tIns="0" rIns="0" bIns="0" rtlCol="0"/>
          <a:lstStyle/>
          <a:p>
            <a:endParaRPr sz="1588"/>
          </a:p>
        </p:txBody>
      </p:sp>
      <p:sp>
        <p:nvSpPr>
          <p:cNvPr id="12" name="object 12"/>
          <p:cNvSpPr/>
          <p:nvPr/>
        </p:nvSpPr>
        <p:spPr>
          <a:xfrm>
            <a:off x="4729332" y="1055891"/>
            <a:ext cx="2801" cy="21851"/>
          </a:xfrm>
          <a:custGeom>
            <a:avLst/>
            <a:gdLst/>
            <a:ahLst/>
            <a:cxnLst/>
            <a:rect l="l" t="t" r="r" b="b"/>
            <a:pathLst>
              <a:path w="3175" h="24765">
                <a:moveTo>
                  <a:pt x="0" y="12191"/>
                </a:moveTo>
                <a:lnTo>
                  <a:pt x="3047" y="12191"/>
                </a:lnTo>
              </a:path>
            </a:pathLst>
          </a:custGeom>
          <a:ln w="25653">
            <a:solidFill>
              <a:srgbClr val="EEEEEE"/>
            </a:solidFill>
          </a:ln>
        </p:spPr>
        <p:txBody>
          <a:bodyPr wrap="square" lIns="0" tIns="0" rIns="0" bIns="0" rtlCol="0"/>
          <a:lstStyle/>
          <a:p>
            <a:endParaRPr sz="1588"/>
          </a:p>
        </p:txBody>
      </p:sp>
      <p:sp>
        <p:nvSpPr>
          <p:cNvPr id="13" name="object 13"/>
          <p:cNvSpPr/>
          <p:nvPr/>
        </p:nvSpPr>
        <p:spPr>
          <a:xfrm>
            <a:off x="805480" y="1077405"/>
            <a:ext cx="2801" cy="2802"/>
          </a:xfrm>
          <a:custGeom>
            <a:avLst/>
            <a:gdLst/>
            <a:ahLst/>
            <a:cxnLst/>
            <a:rect l="l" t="t" r="r" b="b"/>
            <a:pathLst>
              <a:path w="3175" h="3175">
                <a:moveTo>
                  <a:pt x="0" y="1524"/>
                </a:moveTo>
                <a:lnTo>
                  <a:pt x="3048" y="1524"/>
                </a:lnTo>
              </a:path>
            </a:pathLst>
          </a:custGeom>
          <a:ln w="4318">
            <a:solidFill>
              <a:srgbClr val="AAAAAA"/>
            </a:solidFill>
          </a:ln>
        </p:spPr>
        <p:txBody>
          <a:bodyPr wrap="square" lIns="0" tIns="0" rIns="0" bIns="0" rtlCol="0"/>
          <a:lstStyle/>
          <a:p>
            <a:endParaRPr sz="1588"/>
          </a:p>
        </p:txBody>
      </p:sp>
      <p:sp>
        <p:nvSpPr>
          <p:cNvPr id="18" name="object 2"/>
          <p:cNvSpPr txBox="1"/>
          <p:nvPr/>
        </p:nvSpPr>
        <p:spPr>
          <a:xfrm>
            <a:off x="559333" y="293731"/>
            <a:ext cx="5640092" cy="507831"/>
          </a:xfrm>
          <a:prstGeom prst="rect">
            <a:avLst/>
          </a:prstGeom>
        </p:spPr>
        <p:txBody>
          <a:bodyPr vert="horz" wrap="square" lIns="0" tIns="0" rIns="0" bIns="0" rtlCol="0">
            <a:spAutoFit/>
          </a:bodyPr>
          <a:lstStyle/>
          <a:p>
            <a:pPr marL="12486"/>
            <a:r>
              <a:rPr lang="en-US" sz="1100" spc="10" dirty="0">
                <a:solidFill>
                  <a:srgbClr val="78A22F"/>
                </a:solidFill>
                <a:latin typeface="Gotham Medium" panose="02000603030000020004" pitchFamily="2" charset="77"/>
                <a:cs typeface="Gotham-Medium"/>
              </a:rPr>
              <a:t>Presentation at a Low-Income School</a:t>
            </a:r>
          </a:p>
          <a:p>
            <a:pPr marL="12486"/>
            <a:r>
              <a:rPr lang="en-US" sz="1100" spc="10" dirty="0">
                <a:solidFill>
                  <a:srgbClr val="78A22F"/>
                </a:solidFill>
                <a:latin typeface="Gotham Medium" panose="02000603030000020004" pitchFamily="2" charset="77"/>
                <a:cs typeface="Gotham-Medium"/>
              </a:rPr>
              <a:t>CLASS GUIDEBOOK </a:t>
            </a:r>
          </a:p>
          <a:p>
            <a:pPr marL="12486"/>
            <a:r>
              <a:rPr lang="en-US" sz="1100" spc="10" dirty="0">
                <a:solidFill>
                  <a:srgbClr val="78A22F"/>
                </a:solidFill>
                <a:latin typeface="Gotham-Light" pitchFamily="2" charset="0"/>
                <a:cs typeface="Gotham-Medium"/>
              </a:rPr>
              <a:t>2021</a:t>
            </a:r>
          </a:p>
        </p:txBody>
      </p:sp>
      <p:sp>
        <p:nvSpPr>
          <p:cNvPr id="15" name="object 15"/>
          <p:cNvSpPr txBox="1"/>
          <p:nvPr/>
        </p:nvSpPr>
        <p:spPr>
          <a:xfrm>
            <a:off x="1249791" y="2852463"/>
            <a:ext cx="4446159" cy="5886740"/>
          </a:xfrm>
          <a:prstGeom prst="rect">
            <a:avLst/>
          </a:prstGeom>
        </p:spPr>
        <p:txBody>
          <a:bodyPr vert="horz" wrap="square" lIns="0" tIns="0" rIns="0" bIns="0" rtlCol="0">
            <a:spAutoFit/>
          </a:bodyPr>
          <a:lstStyle/>
          <a:p>
            <a:pPr marL="11206">
              <a:lnSpc>
                <a:spcPts val="1500"/>
              </a:lnSpc>
              <a:spcBef>
                <a:spcPts val="600"/>
              </a:spcBef>
            </a:pPr>
            <a:r>
              <a:rPr lang="en-US" sz="1000" b="1" spc="9" dirty="0">
                <a:solidFill>
                  <a:srgbClr val="78A22F"/>
                </a:solidFill>
                <a:latin typeface="Gotham-Medium"/>
                <a:cs typeface="Gotham-Medium"/>
              </a:rPr>
              <a:t>The Opportunity</a:t>
            </a:r>
          </a:p>
          <a:p>
            <a:pPr>
              <a:lnSpc>
                <a:spcPts val="1500"/>
              </a:lnSpc>
              <a:spcBef>
                <a:spcPts val="600"/>
              </a:spcBef>
            </a:pPr>
            <a:r>
              <a:rPr lang="en-US" sz="1000" dirty="0">
                <a:latin typeface="Gotham Light" panose="02000603030000020004" pitchFamily="2" charset="77"/>
                <a:ea typeface="Times New Roman" panose="02020603050405020304" pitchFamily="18" charset="0"/>
                <a:cs typeface="Times New Roman" panose="02020603050405020304" pitchFamily="18" charset="0"/>
              </a:rPr>
              <a:t>Your stories of leadership and resiliency are inspiring to younger students who see you as role models. It is important that you both engage with and motivate other students to follow in your footsteps for higher education and be a resource for others.</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ts val="1500"/>
              </a:lnSpc>
              <a:spcBef>
                <a:spcPts val="600"/>
              </a:spcBef>
            </a:pPr>
            <a:r>
              <a:rPr lang="en-US" sz="1000" dirty="0">
                <a:latin typeface="Gotham Light" panose="02000603030000020004" pitchFamily="2" charset="77"/>
                <a:ea typeface="Times New Roman" panose="02020603050405020304" pitchFamily="18" charset="0"/>
                <a:cs typeface="Times New Roman" panose="02020603050405020304" pitchFamily="18" charset="0"/>
              </a:rPr>
              <a:t>By presenting at a low-income school, you will have the opportunity to sharpen your public speaking skills and improve your process of preparation. More importantly, you are deliberately and positively influencing a younger generation of students to pursue higher education and a successful future beyond high school. You are playing a direct role in inspiring the leaders of tomorrow.</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12486">
              <a:lnSpc>
                <a:spcPts val="1500"/>
              </a:lnSpc>
              <a:spcBef>
                <a:spcPts val="600"/>
              </a:spcBef>
              <a:spcAft>
                <a:spcPts val="529"/>
              </a:spcAft>
            </a:pPr>
            <a:r>
              <a:rPr lang="en-US" sz="1000" b="1" spc="9" dirty="0">
                <a:solidFill>
                  <a:srgbClr val="78A22F"/>
                </a:solidFill>
                <a:latin typeface="Gotham-Medium"/>
              </a:rPr>
              <a:t>Your Accountability</a:t>
            </a:r>
          </a:p>
          <a:p>
            <a:pPr>
              <a:lnSpc>
                <a:spcPts val="1500"/>
              </a:lnSpc>
              <a:spcBef>
                <a:spcPts val="600"/>
              </a:spcBef>
            </a:pPr>
            <a:r>
              <a:rPr lang="en-US" sz="1000" dirty="0">
                <a:latin typeface="Gotham Light" panose="02000603030000020004" pitchFamily="2" charset="77"/>
                <a:ea typeface="Times New Roman" panose="02020603050405020304" pitchFamily="18" charset="0"/>
                <a:cs typeface="Times New Roman" panose="02020603050405020304" pitchFamily="18" charset="0"/>
              </a:rPr>
              <a:t>At some point during your four years in the program, you are expected to conduct at least one presentation at a school of your choice that serves a low-income community. You may choose a high school or middle school. You may speak with multiple students across grades for an optimal impact, or you may speak with a smaller group of students, through a class or school club.</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ts val="1500"/>
              </a:lnSpc>
              <a:spcBef>
                <a:spcPts val="600"/>
              </a:spcBef>
            </a:pPr>
            <a:r>
              <a:rPr lang="en-US" sz="1000" dirty="0">
                <a:latin typeface="Gotham Light" panose="02000603030000020004" pitchFamily="2" charset="77"/>
                <a:ea typeface="Times New Roman" panose="02020603050405020304" pitchFamily="18" charset="0"/>
                <a:cs typeface="Times New Roman" panose="02020603050405020304" pitchFamily="18" charset="0"/>
              </a:rPr>
              <a:t>Before June 20th of </a:t>
            </a: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your senior year, you must send us a photo and/or video of you speakin</a:t>
            </a:r>
            <a:r>
              <a:rPr lang="en-US" sz="1000" dirty="0">
                <a:latin typeface="Gotham Light" panose="02000603030000020004" pitchFamily="2" charset="77"/>
                <a:ea typeface="Times New Roman" panose="02020603050405020304" pitchFamily="18" charset="0"/>
                <a:cs typeface="Times New Roman" panose="02020603050405020304" pitchFamily="18" charset="0"/>
              </a:rPr>
              <a:t>g at a school. You can do so via email to our </a:t>
            </a:r>
            <a:r>
              <a:rPr lang="en-US" sz="1000" u="sng" dirty="0">
                <a:solidFill>
                  <a:srgbClr val="78A22F"/>
                </a:solidFill>
                <a:latin typeface="Gotham Light" panose="02000603030000020004" pitchFamily="2" charset="77"/>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program staff </a:t>
            </a:r>
            <a:r>
              <a:rPr lang="en-US" sz="1000" dirty="0">
                <a:latin typeface="Gotham Light" panose="02000603030000020004" pitchFamily="2" charset="77"/>
                <a:ea typeface="Times New Roman" panose="02020603050405020304" pitchFamily="18" charset="0"/>
                <a:cs typeface="Times New Roman" panose="02020603050405020304" pitchFamily="18" charset="0"/>
              </a:rPr>
              <a:t>or you can submit a recap in your Accountability surveys, due January 20th and June 20th.</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ts val="1500"/>
              </a:lnSpc>
              <a:spcBef>
                <a:spcPts val="600"/>
              </a:spcBef>
            </a:pPr>
            <a:r>
              <a:rPr lang="en-US" sz="1000" dirty="0">
                <a:latin typeface="Gotham Light" panose="02000603030000020004" pitchFamily="2" charset="77"/>
                <a:ea typeface="Times New Roman" panose="02020603050405020304" pitchFamily="18" charset="0"/>
                <a:cs typeface="Times New Roman" panose="02020603050405020304" pitchFamily="18" charset="0"/>
              </a:rPr>
              <a:t>Please tell us in advance when you’re planning to visit a school—we’d love to support you by attending or sending one of our community members if appropriate.</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12486">
              <a:lnSpc>
                <a:spcPts val="1474"/>
              </a:lnSpc>
              <a:spcBef>
                <a:spcPts val="529"/>
              </a:spcBef>
              <a:spcAft>
                <a:spcPts val="529"/>
              </a:spcAft>
            </a:pPr>
            <a:endParaRPr lang="en-US" sz="971" spc="9" dirty="0">
              <a:solidFill>
                <a:schemeClr val="tx1">
                  <a:lumMod val="85000"/>
                  <a:lumOff val="15000"/>
                </a:schemeClr>
              </a:solidFill>
              <a:latin typeface="Gotham-Light"/>
            </a:endParaRPr>
          </a:p>
          <a:p>
            <a:pPr marL="12486">
              <a:lnSpc>
                <a:spcPts val="1474"/>
              </a:lnSpc>
              <a:spcBef>
                <a:spcPts val="529"/>
              </a:spcBef>
              <a:spcAft>
                <a:spcPts val="529"/>
              </a:spcAft>
            </a:pPr>
            <a:endParaRPr lang="en-US" sz="971" spc="9" dirty="0">
              <a:solidFill>
                <a:schemeClr val="tx1">
                  <a:lumMod val="85000"/>
                  <a:lumOff val="15000"/>
                </a:schemeClr>
              </a:solidFill>
              <a:latin typeface="Gotham-Light"/>
            </a:endParaRPr>
          </a:p>
        </p:txBody>
      </p:sp>
      <p:pic>
        <p:nvPicPr>
          <p:cNvPr id="9" name="Picture 8" descr="Greenhouse Scholars_New Logo_Color_Fin.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81533" y="165676"/>
            <a:ext cx="1264856" cy="806824"/>
          </a:xfrm>
          <a:prstGeom prst="rect">
            <a:avLst/>
          </a:prstGeom>
        </p:spPr>
      </p:pic>
      <p:pic>
        <p:nvPicPr>
          <p:cNvPr id="19" name="Picture 18" descr="A group of people posing for a photo&#13;&#10;&#13;&#10;Description automatically generated">
            <a:extLst>
              <a:ext uri="{FF2B5EF4-FFF2-40B4-BE49-F238E27FC236}">
                <a16:creationId xmlns:a16="http://schemas.microsoft.com/office/drawing/2014/main" id="{C9B67610-E7F0-0944-BA2C-7AAEAE38E108}"/>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t="20095" b="14806"/>
          <a:stretch/>
        </p:blipFill>
        <p:spPr>
          <a:xfrm>
            <a:off x="-2801" y="1166344"/>
            <a:ext cx="3429000" cy="1488177"/>
          </a:xfrm>
          <a:prstGeom prst="rect">
            <a:avLst/>
          </a:prstGeom>
        </p:spPr>
      </p:pic>
      <p:pic>
        <p:nvPicPr>
          <p:cNvPr id="21" name="Picture 20" descr="A group of people posing for a photo&#13;&#10;&#13;&#10;Description automatically generated">
            <a:extLst>
              <a:ext uri="{FF2B5EF4-FFF2-40B4-BE49-F238E27FC236}">
                <a16:creationId xmlns:a16="http://schemas.microsoft.com/office/drawing/2014/main" id="{4FB0A577-0820-B846-AD59-31EAA9117A38}"/>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t="20821" b="14079"/>
          <a:stretch/>
        </p:blipFill>
        <p:spPr>
          <a:xfrm>
            <a:off x="3426199" y="1170442"/>
            <a:ext cx="3429000" cy="1488177"/>
          </a:xfrm>
          <a:prstGeom prst="rect">
            <a:avLst/>
          </a:prstGeom>
        </p:spPr>
      </p:pic>
    </p:spTree>
    <p:extLst>
      <p:ext uri="{BB962C8B-B14F-4D97-AF65-F5344CB8AC3E}">
        <p14:creationId xmlns:p14="http://schemas.microsoft.com/office/powerpoint/2010/main" val="50504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01096" y="420648"/>
            <a:ext cx="455519" cy="525435"/>
          </a:xfrm>
          <a:prstGeom prst="rect">
            <a:avLst/>
          </a:prstGeom>
        </p:spPr>
        <p:txBody>
          <a:bodyPr vert="horz" wrap="square" lIns="0" tIns="0" rIns="0" bIns="0" rtlCol="0">
            <a:spAutoFit/>
          </a:bodyPr>
          <a:lstStyle/>
          <a:p>
            <a:pPr marL="11397"/>
            <a:r>
              <a:rPr sz="1100" dirty="0">
                <a:latin typeface="Cambria"/>
                <a:cs typeface="Cambria"/>
              </a:rPr>
              <a:t> </a:t>
            </a:r>
          </a:p>
          <a:p>
            <a:pPr>
              <a:spcBef>
                <a:spcPts val="6"/>
              </a:spcBef>
            </a:pPr>
            <a:endParaRPr sz="1200" dirty="0">
              <a:latin typeface="Times New Roman"/>
              <a:cs typeface="Times New Roman"/>
            </a:endParaRPr>
          </a:p>
          <a:p>
            <a:pPr marL="11397">
              <a:tabLst>
                <a:tab pos="421118" algn="l"/>
              </a:tabLst>
            </a:pPr>
            <a:r>
              <a:rPr sz="1100" b="1" dirty="0">
                <a:solidFill>
                  <a:srgbClr val="6A9A28"/>
                </a:solidFill>
                <a:latin typeface="Cambria"/>
                <a:cs typeface="Cambria"/>
              </a:rPr>
              <a:t> 	 </a:t>
            </a:r>
            <a:endParaRPr sz="1100" dirty="0">
              <a:latin typeface="Cambria"/>
              <a:cs typeface="Cambria"/>
            </a:endParaRPr>
          </a:p>
        </p:txBody>
      </p:sp>
      <p:sp>
        <p:nvSpPr>
          <p:cNvPr id="3" name="object 3"/>
          <p:cNvSpPr txBox="1"/>
          <p:nvPr/>
        </p:nvSpPr>
        <p:spPr>
          <a:xfrm>
            <a:off x="794273" y="628466"/>
            <a:ext cx="455519" cy="167878"/>
          </a:xfrm>
          <a:prstGeom prst="rect">
            <a:avLst/>
          </a:prstGeom>
        </p:spPr>
        <p:txBody>
          <a:bodyPr vert="horz" wrap="square" lIns="0" tIns="0" rIns="0" bIns="0" rtlCol="0">
            <a:spAutoFit/>
          </a:bodyPr>
          <a:lstStyle/>
          <a:p>
            <a:pPr marL="11397">
              <a:tabLst>
                <a:tab pos="164686" algn="l"/>
                <a:tab pos="421118" algn="l"/>
              </a:tabLst>
            </a:pPr>
            <a:r>
              <a:rPr sz="1100" b="1" dirty="0">
                <a:solidFill>
                  <a:srgbClr val="6A9A28"/>
                </a:solidFill>
                <a:latin typeface="Cambria"/>
                <a:cs typeface="Cambria"/>
              </a:rPr>
              <a:t> 	 	 </a:t>
            </a:r>
            <a:endParaRPr sz="1100">
              <a:latin typeface="Cambria"/>
              <a:cs typeface="Cambria"/>
            </a:endParaRPr>
          </a:p>
        </p:txBody>
      </p:sp>
      <p:sp>
        <p:nvSpPr>
          <p:cNvPr id="4" name="object 4"/>
          <p:cNvSpPr txBox="1"/>
          <p:nvPr/>
        </p:nvSpPr>
        <p:spPr>
          <a:xfrm>
            <a:off x="2407919"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5" name="object 5"/>
          <p:cNvSpPr txBox="1"/>
          <p:nvPr/>
        </p:nvSpPr>
        <p:spPr>
          <a:xfrm>
            <a:off x="2811332"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6" name="object 6"/>
          <p:cNvSpPr txBox="1"/>
          <p:nvPr/>
        </p:nvSpPr>
        <p:spPr>
          <a:xfrm>
            <a:off x="3214742"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7" name="object 7"/>
          <p:cNvSpPr txBox="1"/>
          <p:nvPr/>
        </p:nvSpPr>
        <p:spPr>
          <a:xfrm>
            <a:off x="3618155"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8" name="object 8"/>
          <p:cNvSpPr txBox="1"/>
          <p:nvPr/>
        </p:nvSpPr>
        <p:spPr>
          <a:xfrm>
            <a:off x="4021567"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11" name="object 11"/>
          <p:cNvSpPr/>
          <p:nvPr/>
        </p:nvSpPr>
        <p:spPr>
          <a:xfrm>
            <a:off x="4729332" y="1101439"/>
            <a:ext cx="2801" cy="2886"/>
          </a:xfrm>
          <a:custGeom>
            <a:avLst/>
            <a:gdLst/>
            <a:ahLst/>
            <a:cxnLst/>
            <a:rect l="l" t="t" r="r" b="b"/>
            <a:pathLst>
              <a:path w="3175" h="3175">
                <a:moveTo>
                  <a:pt x="0" y="1524"/>
                </a:moveTo>
                <a:lnTo>
                  <a:pt x="3047" y="1524"/>
                </a:lnTo>
              </a:path>
            </a:pathLst>
          </a:custGeom>
          <a:ln w="4318">
            <a:solidFill>
              <a:srgbClr val="EEEEEE"/>
            </a:solidFill>
          </a:ln>
        </p:spPr>
        <p:txBody>
          <a:bodyPr wrap="square" lIns="0" tIns="0" rIns="0" bIns="0" rtlCol="0"/>
          <a:lstStyle/>
          <a:p>
            <a:endParaRPr/>
          </a:p>
        </p:txBody>
      </p:sp>
      <p:sp>
        <p:nvSpPr>
          <p:cNvPr id="12" name="object 12"/>
          <p:cNvSpPr/>
          <p:nvPr/>
        </p:nvSpPr>
        <p:spPr>
          <a:xfrm>
            <a:off x="4729332" y="1104208"/>
            <a:ext cx="2801" cy="22514"/>
          </a:xfrm>
          <a:custGeom>
            <a:avLst/>
            <a:gdLst/>
            <a:ahLst/>
            <a:cxnLst/>
            <a:rect l="l" t="t" r="r" b="b"/>
            <a:pathLst>
              <a:path w="3175" h="24765">
                <a:moveTo>
                  <a:pt x="0" y="12191"/>
                </a:moveTo>
                <a:lnTo>
                  <a:pt x="3047" y="12191"/>
                </a:lnTo>
              </a:path>
            </a:pathLst>
          </a:custGeom>
          <a:ln w="25653">
            <a:solidFill>
              <a:srgbClr val="EEEEEE"/>
            </a:solidFill>
          </a:ln>
        </p:spPr>
        <p:txBody>
          <a:bodyPr wrap="square" lIns="0" tIns="0" rIns="0" bIns="0" rtlCol="0"/>
          <a:lstStyle/>
          <a:p>
            <a:endParaRPr/>
          </a:p>
        </p:txBody>
      </p:sp>
      <p:sp>
        <p:nvSpPr>
          <p:cNvPr id="13" name="object 13"/>
          <p:cNvSpPr/>
          <p:nvPr/>
        </p:nvSpPr>
        <p:spPr>
          <a:xfrm>
            <a:off x="805480" y="1126375"/>
            <a:ext cx="2801" cy="2886"/>
          </a:xfrm>
          <a:custGeom>
            <a:avLst/>
            <a:gdLst/>
            <a:ahLst/>
            <a:cxnLst/>
            <a:rect l="l" t="t" r="r" b="b"/>
            <a:pathLst>
              <a:path w="3175" h="3175">
                <a:moveTo>
                  <a:pt x="0" y="1524"/>
                </a:moveTo>
                <a:lnTo>
                  <a:pt x="3048" y="1524"/>
                </a:lnTo>
              </a:path>
            </a:pathLst>
          </a:custGeom>
          <a:ln w="4318">
            <a:solidFill>
              <a:srgbClr val="AAAAAA"/>
            </a:solidFill>
          </a:ln>
        </p:spPr>
        <p:txBody>
          <a:bodyPr wrap="square" lIns="0" tIns="0" rIns="0" bIns="0" rtlCol="0"/>
          <a:lstStyle/>
          <a:p>
            <a:endParaRPr/>
          </a:p>
        </p:txBody>
      </p:sp>
      <p:sp>
        <p:nvSpPr>
          <p:cNvPr id="16" name="object 15">
            <a:extLst>
              <a:ext uri="{FF2B5EF4-FFF2-40B4-BE49-F238E27FC236}">
                <a16:creationId xmlns:a16="http://schemas.microsoft.com/office/drawing/2014/main" id="{55F7E231-70E8-3745-ADAC-AD936DC2C36A}"/>
              </a:ext>
            </a:extLst>
          </p:cNvPr>
          <p:cNvSpPr txBox="1"/>
          <p:nvPr/>
        </p:nvSpPr>
        <p:spPr>
          <a:xfrm>
            <a:off x="398283" y="166571"/>
            <a:ext cx="6205717" cy="9066521"/>
          </a:xfrm>
          <a:prstGeom prst="rect">
            <a:avLst/>
          </a:prstGeom>
        </p:spPr>
        <p:txBody>
          <a:bodyPr vert="horz" wrap="square" lIns="0" tIns="0" rIns="0" bIns="0" rtlCol="0">
            <a:spAutoFit/>
          </a:bodyPr>
          <a:lstStyle/>
          <a:p>
            <a:pPr marL="12486"/>
            <a:r>
              <a:rPr lang="en-US" sz="1100" spc="10" dirty="0">
                <a:solidFill>
                  <a:srgbClr val="78A22F"/>
                </a:solidFill>
                <a:latin typeface="Gotham-Medium"/>
                <a:cs typeface="Gotham-Medium"/>
              </a:rPr>
              <a:t>Presentation at a Low-Income School</a:t>
            </a:r>
          </a:p>
          <a:p>
            <a:pPr marL="11397"/>
            <a:r>
              <a:rPr lang="en-US" sz="1100" spc="9" dirty="0">
                <a:solidFill>
                  <a:srgbClr val="78A22F"/>
                </a:solidFill>
                <a:latin typeface="Gotham-Medium"/>
              </a:rPr>
              <a:t>CLASS GUIDEBOOK</a:t>
            </a:r>
          </a:p>
          <a:p>
            <a:pPr marL="11397"/>
            <a:endParaRPr lang="en-US" sz="1100" spc="9" dirty="0">
              <a:solidFill>
                <a:srgbClr val="78A22F"/>
              </a:solidFill>
              <a:latin typeface="Gotham-Medium"/>
            </a:endParaRPr>
          </a:p>
          <a:p>
            <a:pPr marL="11397">
              <a:lnSpc>
                <a:spcPts val="1500"/>
              </a:lnSpc>
              <a:spcBef>
                <a:spcPts val="600"/>
              </a:spcBef>
            </a:pPr>
            <a:r>
              <a:rPr lang="en-US" sz="1000" b="1" dirty="0">
                <a:solidFill>
                  <a:schemeClr val="tx1">
                    <a:lumMod val="85000"/>
                    <a:lumOff val="15000"/>
                  </a:schemeClr>
                </a:solidFill>
                <a:latin typeface="Gotham Medium" panose="02000603030000020004" pitchFamily="2" charset="77"/>
                <a:ea typeface="Calibri" panose="020F0502020204030204" pitchFamily="34" charset="0"/>
                <a:cs typeface="Times New Roman" panose="02020603050405020304" pitchFamily="18" charset="0"/>
              </a:rPr>
              <a:t>The following is a step-by-step guide for how to complete this component.</a:t>
            </a:r>
            <a:r>
              <a:rPr lang="en-US" sz="1000" b="1" dirty="0">
                <a:solidFill>
                  <a:schemeClr val="tx1">
                    <a:lumMod val="85000"/>
                    <a:lumOff val="15000"/>
                  </a:schemeClr>
                </a:solidFill>
                <a:latin typeface="Gotham Medium" panose="02000603030000020004" pitchFamily="2" charset="77"/>
              </a:rPr>
              <a:t> </a:t>
            </a:r>
            <a:endParaRPr lang="en-US" sz="1000" spc="9" dirty="0">
              <a:solidFill>
                <a:schemeClr val="tx1">
                  <a:lumMod val="85000"/>
                  <a:lumOff val="15000"/>
                </a:schemeClr>
              </a:solidFill>
              <a:latin typeface="Gotham Medium" panose="02000603030000020004" pitchFamily="2" charset="77"/>
            </a:endParaRPr>
          </a:p>
          <a:p>
            <a:pPr marL="11397">
              <a:lnSpc>
                <a:spcPts val="1500"/>
              </a:lnSpc>
              <a:spcBef>
                <a:spcPts val="600"/>
              </a:spcBef>
            </a:pPr>
            <a:r>
              <a:rPr lang="en-US" sz="1000" spc="9" dirty="0">
                <a:solidFill>
                  <a:srgbClr val="78A22F"/>
                </a:solidFill>
                <a:latin typeface="Gotham-Medium"/>
                <a:cs typeface="Gotham-Medium"/>
              </a:rPr>
              <a:t>Step 1 – Determine what message you want to deliver</a:t>
            </a:r>
            <a:endParaRPr lang="en-US" sz="1000" b="1" spc="9" dirty="0">
              <a:solidFill>
                <a:srgbClr val="78A22F"/>
              </a:solidFill>
              <a:latin typeface="Gotham-Medium"/>
              <a:ea typeface="Calibri" panose="020F0502020204030204" pitchFamily="34" charset="0"/>
              <a:cs typeface="Times New Roman" panose="02020603050405020304" pitchFamily="18" charset="0"/>
            </a:endParaRPr>
          </a:p>
          <a:p>
            <a:pPr marL="11397">
              <a:lnSpc>
                <a:spcPts val="1500"/>
              </a:lnSpc>
              <a:spcBef>
                <a:spcPts val="600"/>
              </a:spcBef>
            </a:pPr>
            <a:r>
              <a:rPr lang="en-US" sz="1000" dirty="0">
                <a:latin typeface="Gotham Light" panose="02000603030000020004" pitchFamily="2" charset="77"/>
                <a:ea typeface="Calibri" panose="020F0502020204030204" pitchFamily="34" charset="0"/>
                <a:cs typeface="Times New Roman" panose="02020603050405020304" pitchFamily="18" charset="0"/>
              </a:rPr>
              <a:t>There are many ways in which you can inspire the next generation of leaders. You can inspire them through your story and accomplishments, you could teach them a new topic or skill, you could share with them your experiences in college and what you’ve learned… but there are certain non-negotiable elements to include. Use this Content Development Guide to create your final presentation.</a:t>
            </a:r>
          </a:p>
          <a:p>
            <a:pPr>
              <a:lnSpc>
                <a:spcPts val="1500"/>
              </a:lnSpc>
              <a:spcBef>
                <a:spcPts val="600"/>
              </a:spcBef>
            </a:pPr>
            <a:r>
              <a:rPr lang="en-US" sz="1000" u="sng" dirty="0">
                <a:latin typeface="Gotham Light" panose="02000603030000020004" pitchFamily="2" charset="77"/>
                <a:ea typeface="Calibri" panose="020F0502020204030204" pitchFamily="34" charset="0"/>
                <a:cs typeface="Times New Roman" panose="02020603050405020304" pitchFamily="18" charset="0"/>
              </a:rPr>
              <a:t>Who are you? </a:t>
            </a:r>
            <a:endParaRPr lang="en-US" sz="1000" dirty="0">
              <a:latin typeface="Gotham Light" panose="02000603030000020004" pitchFamily="2" charset="77"/>
              <a:ea typeface="Calibri" panose="020F0502020204030204" pitchFamily="34" charset="0"/>
              <a:cs typeface="Times New Roman" panose="02020603050405020304" pitchFamily="18" charset="0"/>
            </a:endParaRP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Tell your story to captivate the audience and make your content relatable. (A college student, a Greenhouse Scholar, a runner, an entrepreneur… what have you overcome?).</a:t>
            </a: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Why are you here (purpose for presenting and why to this audience)?</a:t>
            </a: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What are you a subject area expert on?</a:t>
            </a: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What knowledge can you impart?</a:t>
            </a:r>
          </a:p>
          <a:p>
            <a:pPr marL="628596" lvl="1" indent="-171450">
              <a:lnSpc>
                <a:spcPts val="1500"/>
              </a:lnSpc>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Time management in college.</a:t>
            </a:r>
          </a:p>
          <a:p>
            <a:pPr marL="628596" lvl="1" indent="-171450">
              <a:lnSpc>
                <a:spcPts val="1500"/>
              </a:lnSpc>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How to make the decision on where to go to college.</a:t>
            </a:r>
          </a:p>
          <a:p>
            <a:pPr marL="628596" lvl="1" indent="-171450">
              <a:lnSpc>
                <a:spcPts val="1500"/>
              </a:lnSpc>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What opportunities to say yes/no to.</a:t>
            </a: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Share your goals and accomplishments (refer to your Individual Impact Plan!).</a:t>
            </a: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What can you share about Greenhouse Scholars?</a:t>
            </a:r>
          </a:p>
          <a:p>
            <a:pPr marL="628596" lvl="1" indent="-171450">
              <a:lnSpc>
                <a:spcPts val="1500"/>
              </a:lnSpc>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How has mentorship affected your life?</a:t>
            </a:r>
          </a:p>
          <a:p>
            <a:pPr marL="628596" lvl="1" indent="-171450">
              <a:lnSpc>
                <a:spcPts val="1500"/>
              </a:lnSpc>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What have you learned about professional networking?</a:t>
            </a:r>
          </a:p>
          <a:p>
            <a:pPr marL="628596" lvl="1" indent="-171450">
              <a:lnSpc>
                <a:spcPts val="1500"/>
              </a:lnSpc>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What cool things have you accomplished through Flex Funding?</a:t>
            </a:r>
          </a:p>
          <a:p>
            <a:pPr marL="628596" lvl="1" indent="-171450">
              <a:lnSpc>
                <a:spcPts val="1500"/>
              </a:lnSpc>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What is the intended goal of your Community Impact Initiative?</a:t>
            </a:r>
          </a:p>
          <a:p>
            <a:pPr marL="628596" lvl="1" indent="-171450">
              <a:lnSpc>
                <a:spcPts val="1500"/>
              </a:lnSpc>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Etc.</a:t>
            </a:r>
          </a:p>
          <a:p>
            <a:pPr lvl="1">
              <a:lnSpc>
                <a:spcPts val="1500"/>
              </a:lnSpc>
              <a:spcBef>
                <a:spcPts val="600"/>
              </a:spcBef>
            </a:pPr>
            <a:endParaRPr lang="en-US" sz="1000" dirty="0">
              <a:latin typeface="Gotham Light" panose="02000603030000020004" pitchFamily="2" charset="77"/>
              <a:ea typeface="Calibri" panose="020F0502020204030204" pitchFamily="34" charset="0"/>
              <a:cs typeface="Times New Roman" panose="02020603050405020304" pitchFamily="18" charset="0"/>
            </a:endParaRPr>
          </a:p>
          <a:p>
            <a:pPr>
              <a:lnSpc>
                <a:spcPts val="1500"/>
              </a:lnSpc>
              <a:spcBef>
                <a:spcPts val="600"/>
              </a:spcBef>
            </a:pPr>
            <a:r>
              <a:rPr lang="en-US" sz="1000" dirty="0">
                <a:latin typeface="Gotham Light" panose="02000603030000020004" pitchFamily="2" charset="77"/>
                <a:ea typeface="Calibri" panose="020F0502020204030204" pitchFamily="34" charset="0"/>
                <a:cs typeface="Times New Roman" panose="02020603050405020304" pitchFamily="18" charset="0"/>
              </a:rPr>
              <a:t>Feel free to use this Greenhouse Scholars </a:t>
            </a:r>
            <a:r>
              <a:rPr lang="en-US" sz="1000" u="sng" dirty="0">
                <a:solidFill>
                  <a:srgbClr val="0563C1"/>
                </a:solidFill>
                <a:latin typeface="Gotham Light" panose="02000603030000020004" pitchFamily="2" charset="77"/>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PowerPoint template</a:t>
            </a:r>
            <a:r>
              <a:rPr lang="en-US" sz="1000" dirty="0">
                <a:solidFill>
                  <a:srgbClr val="000000"/>
                </a:solidFill>
                <a:latin typeface="Gotham Light" panose="02000603030000020004" pitchFamily="2" charset="77"/>
                <a:ea typeface="Calibri" panose="020F0502020204030204" pitchFamily="34" charset="0"/>
                <a:cs typeface="Times New Roman" panose="02020603050405020304" pitchFamily="18" charset="0"/>
              </a:rPr>
              <a:t> and insert your own information and content.</a:t>
            </a:r>
          </a:p>
          <a:p>
            <a:pPr>
              <a:lnSpc>
                <a:spcPts val="1500"/>
              </a:lnSpc>
              <a:spcBef>
                <a:spcPts val="600"/>
              </a:spcBef>
            </a:pPr>
            <a:endParaRPr lang="en-US" sz="1000" dirty="0">
              <a:solidFill>
                <a:srgbClr val="000000"/>
              </a:solidFill>
              <a:latin typeface="Gotham Light" panose="02000603030000020004" pitchFamily="2" charset="77"/>
              <a:ea typeface="Calibri" panose="020F0502020204030204" pitchFamily="34" charset="0"/>
              <a:cs typeface="Times New Roman" panose="02020603050405020304" pitchFamily="18" charset="0"/>
            </a:endParaRPr>
          </a:p>
          <a:p>
            <a:pPr>
              <a:lnSpc>
                <a:spcPts val="1500"/>
              </a:lnSpc>
              <a:spcBef>
                <a:spcPts val="600"/>
              </a:spcBef>
            </a:pPr>
            <a:r>
              <a:rPr lang="en-US" sz="1000" u="sng" dirty="0">
                <a:solidFill>
                  <a:srgbClr val="000000"/>
                </a:solidFill>
                <a:latin typeface="Gotham Light" panose="02000603030000020004" pitchFamily="2" charset="77"/>
                <a:ea typeface="Calibri" panose="020F0502020204030204" pitchFamily="34" charset="0"/>
                <a:cs typeface="Times New Roman" panose="02020603050405020304" pitchFamily="18" charset="0"/>
              </a:rPr>
              <a:t>Partner with other Scholars</a:t>
            </a:r>
          </a:p>
          <a:p>
            <a:pPr marL="171450" indent="-171450">
              <a:lnSpc>
                <a:spcPts val="1500"/>
              </a:lnSpc>
              <a:spcBef>
                <a:spcPts val="600"/>
              </a:spcBef>
              <a:buFont typeface="Arial" panose="020B0604020202020204" pitchFamily="34" charset="0"/>
              <a:buChar char="•"/>
            </a:pPr>
            <a:r>
              <a:rPr lang="en-US" sz="1000" dirty="0">
                <a:solidFill>
                  <a:srgbClr val="000000"/>
                </a:solidFill>
                <a:latin typeface="Gotham Light" panose="02000603030000020004" pitchFamily="2" charset="77"/>
                <a:ea typeface="Calibri" panose="020F0502020204030204" pitchFamily="34" charset="0"/>
                <a:cs typeface="Times New Roman" panose="02020603050405020304" pitchFamily="18" charset="0"/>
              </a:rPr>
              <a:t>One way to amplify your message and create a more impactful presentation is to co-present with one or more Scholars.</a:t>
            </a:r>
          </a:p>
          <a:p>
            <a:pPr marL="628596" lvl="1" indent="-171450">
              <a:lnSpc>
                <a:spcPts val="1500"/>
              </a:lnSpc>
              <a:spcBef>
                <a:spcPts val="600"/>
              </a:spcBef>
              <a:buFont typeface="Courier New" panose="02070309020205020404" pitchFamily="49" charset="0"/>
              <a:buChar char="o"/>
            </a:pPr>
            <a:r>
              <a:rPr lang="en-US" sz="1000" dirty="0">
                <a:solidFill>
                  <a:srgbClr val="000000"/>
                </a:solidFill>
                <a:latin typeface="Gotham Light" panose="02000603030000020004" pitchFamily="2" charset="77"/>
                <a:ea typeface="Calibri" panose="020F0502020204030204" pitchFamily="34" charset="0"/>
                <a:cs typeface="Times New Roman" panose="02020603050405020304" pitchFamily="18" charset="0"/>
              </a:rPr>
              <a:t>Follow Step One above and identify any shared messages or experiences you and your partner(s) would like to focus on.</a:t>
            </a:r>
            <a:endParaRPr lang="en-US" sz="1000" dirty="0">
              <a:latin typeface="Gotham Light" panose="02000603030000020004" pitchFamily="2" charset="77"/>
              <a:ea typeface="Calibri" panose="020F0502020204030204" pitchFamily="34" charset="0"/>
              <a:cs typeface="Times New Roman" panose="02020603050405020304" pitchFamily="18" charset="0"/>
            </a:endParaRPr>
          </a:p>
          <a:p>
            <a:endParaRPr lang="en-US" sz="1000" b="1" spc="9" dirty="0">
              <a:solidFill>
                <a:schemeClr val="tx1">
                  <a:lumMod val="85000"/>
                  <a:lumOff val="15000"/>
                </a:schemeClr>
              </a:solidFill>
              <a:latin typeface="Gotham-Light"/>
              <a:cs typeface="Gotham-Medium"/>
            </a:endParaRPr>
          </a:p>
          <a:p>
            <a:endParaRPr lang="en-US" sz="1000" spc="10" dirty="0">
              <a:solidFill>
                <a:schemeClr val="tx1">
                  <a:lumMod val="85000"/>
                  <a:lumOff val="15000"/>
                </a:schemeClr>
              </a:solidFill>
              <a:latin typeface="Gotham-Light"/>
            </a:endParaRPr>
          </a:p>
          <a:p>
            <a:pPr marL="11397">
              <a:lnSpc>
                <a:spcPts val="1346"/>
              </a:lnSpc>
            </a:pPr>
            <a:endParaRPr lang="en-US" sz="1000" spc="10" dirty="0">
              <a:solidFill>
                <a:schemeClr val="tx1">
                  <a:lumMod val="85000"/>
                  <a:lumOff val="15000"/>
                </a:schemeClr>
              </a:solidFill>
              <a:latin typeface="Gotham-Light"/>
              <a:cs typeface="Gotham-Light"/>
            </a:endParaRPr>
          </a:p>
        </p:txBody>
      </p:sp>
      <p:sp>
        <p:nvSpPr>
          <p:cNvPr id="14" name="Slide Number Placeholder 8">
            <a:extLst>
              <a:ext uri="{FF2B5EF4-FFF2-40B4-BE49-F238E27FC236}">
                <a16:creationId xmlns:a16="http://schemas.microsoft.com/office/drawing/2014/main" id="{48A1C92F-F8F6-EA4E-B59C-7E9CCDF0F9F4}"/>
              </a:ext>
            </a:extLst>
          </p:cNvPr>
          <p:cNvSpPr>
            <a:spLocks noGrp="1"/>
          </p:cNvSpPr>
          <p:nvPr>
            <p:ph type="sldNum" sz="quarter" idx="12"/>
          </p:nvPr>
        </p:nvSpPr>
        <p:spPr>
          <a:xfrm>
            <a:off x="4862171" y="8656818"/>
            <a:ext cx="1600200" cy="486834"/>
          </a:xfrm>
        </p:spPr>
        <p:txBody>
          <a:bodyPr/>
          <a:lstStyle/>
          <a:p>
            <a:fld id="{C2FEEFF8-88D4-1B40-9166-F1DBDF40D141}" type="slidenum">
              <a:rPr lang="en-US" smtClean="0">
                <a:latin typeface="Gotham Bold"/>
                <a:cs typeface="Gotham Bold"/>
              </a:rPr>
              <a:t>2</a:t>
            </a:fld>
            <a:endParaRPr lang="en-US" dirty="0">
              <a:latin typeface="Gotham Bold"/>
              <a:cs typeface="Gotham Bold"/>
            </a:endParaRPr>
          </a:p>
        </p:txBody>
      </p:sp>
      <p:pic>
        <p:nvPicPr>
          <p:cNvPr id="17" name="Picture 16" descr="Greenhouse Scholars_New Logo_Color_Fin.png">
            <a:extLst>
              <a:ext uri="{FF2B5EF4-FFF2-40B4-BE49-F238E27FC236}">
                <a16:creationId xmlns:a16="http://schemas.microsoft.com/office/drawing/2014/main" id="{7F8522AF-CF1C-7149-A1E8-BB0C7AC200A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86214" y="131513"/>
            <a:ext cx="865137" cy="551852"/>
          </a:xfrm>
          <a:prstGeom prst="rect">
            <a:avLst/>
          </a:prstGeom>
        </p:spPr>
      </p:pic>
    </p:spTree>
    <p:extLst>
      <p:ext uri="{BB962C8B-B14F-4D97-AF65-F5344CB8AC3E}">
        <p14:creationId xmlns:p14="http://schemas.microsoft.com/office/powerpoint/2010/main" val="1958694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01096" y="420648"/>
            <a:ext cx="455519" cy="525435"/>
          </a:xfrm>
          <a:prstGeom prst="rect">
            <a:avLst/>
          </a:prstGeom>
        </p:spPr>
        <p:txBody>
          <a:bodyPr vert="horz" wrap="square" lIns="0" tIns="0" rIns="0" bIns="0" rtlCol="0">
            <a:spAutoFit/>
          </a:bodyPr>
          <a:lstStyle/>
          <a:p>
            <a:pPr marL="11397"/>
            <a:r>
              <a:rPr sz="1100" dirty="0">
                <a:latin typeface="Cambria"/>
                <a:cs typeface="Cambria"/>
              </a:rPr>
              <a:t> </a:t>
            </a:r>
          </a:p>
          <a:p>
            <a:pPr>
              <a:spcBef>
                <a:spcPts val="6"/>
              </a:spcBef>
            </a:pPr>
            <a:endParaRPr sz="1200" dirty="0">
              <a:latin typeface="Times New Roman"/>
              <a:cs typeface="Times New Roman"/>
            </a:endParaRPr>
          </a:p>
          <a:p>
            <a:pPr marL="11397">
              <a:tabLst>
                <a:tab pos="421118" algn="l"/>
              </a:tabLst>
            </a:pPr>
            <a:r>
              <a:rPr sz="1100" b="1" dirty="0">
                <a:solidFill>
                  <a:srgbClr val="6A9A28"/>
                </a:solidFill>
                <a:latin typeface="Cambria"/>
                <a:cs typeface="Cambria"/>
              </a:rPr>
              <a:t> 	 </a:t>
            </a:r>
            <a:endParaRPr sz="1100" dirty="0">
              <a:latin typeface="Cambria"/>
              <a:cs typeface="Cambria"/>
            </a:endParaRPr>
          </a:p>
        </p:txBody>
      </p:sp>
      <p:sp>
        <p:nvSpPr>
          <p:cNvPr id="3" name="object 3"/>
          <p:cNvSpPr txBox="1"/>
          <p:nvPr/>
        </p:nvSpPr>
        <p:spPr>
          <a:xfrm>
            <a:off x="794273" y="628466"/>
            <a:ext cx="455519" cy="167878"/>
          </a:xfrm>
          <a:prstGeom prst="rect">
            <a:avLst/>
          </a:prstGeom>
        </p:spPr>
        <p:txBody>
          <a:bodyPr vert="horz" wrap="square" lIns="0" tIns="0" rIns="0" bIns="0" rtlCol="0">
            <a:spAutoFit/>
          </a:bodyPr>
          <a:lstStyle/>
          <a:p>
            <a:pPr marL="11397">
              <a:tabLst>
                <a:tab pos="164686" algn="l"/>
                <a:tab pos="421118" algn="l"/>
              </a:tabLst>
            </a:pPr>
            <a:r>
              <a:rPr sz="1100" b="1" dirty="0">
                <a:solidFill>
                  <a:srgbClr val="6A9A28"/>
                </a:solidFill>
                <a:latin typeface="Cambria"/>
                <a:cs typeface="Cambria"/>
              </a:rPr>
              <a:t> 	 	 </a:t>
            </a:r>
            <a:endParaRPr sz="1100">
              <a:latin typeface="Cambria"/>
              <a:cs typeface="Cambria"/>
            </a:endParaRPr>
          </a:p>
        </p:txBody>
      </p:sp>
      <p:sp>
        <p:nvSpPr>
          <p:cNvPr id="4" name="object 4"/>
          <p:cNvSpPr txBox="1"/>
          <p:nvPr/>
        </p:nvSpPr>
        <p:spPr>
          <a:xfrm>
            <a:off x="2407919"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5" name="object 5"/>
          <p:cNvSpPr txBox="1"/>
          <p:nvPr/>
        </p:nvSpPr>
        <p:spPr>
          <a:xfrm>
            <a:off x="2811332"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6" name="object 6"/>
          <p:cNvSpPr txBox="1"/>
          <p:nvPr/>
        </p:nvSpPr>
        <p:spPr>
          <a:xfrm>
            <a:off x="3214742"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7" name="object 7"/>
          <p:cNvSpPr txBox="1"/>
          <p:nvPr/>
        </p:nvSpPr>
        <p:spPr>
          <a:xfrm>
            <a:off x="3618155"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8" name="object 8"/>
          <p:cNvSpPr txBox="1"/>
          <p:nvPr/>
        </p:nvSpPr>
        <p:spPr>
          <a:xfrm>
            <a:off x="4021567"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11" name="object 11"/>
          <p:cNvSpPr/>
          <p:nvPr/>
        </p:nvSpPr>
        <p:spPr>
          <a:xfrm>
            <a:off x="4729332" y="1101439"/>
            <a:ext cx="2801" cy="2886"/>
          </a:xfrm>
          <a:custGeom>
            <a:avLst/>
            <a:gdLst/>
            <a:ahLst/>
            <a:cxnLst/>
            <a:rect l="l" t="t" r="r" b="b"/>
            <a:pathLst>
              <a:path w="3175" h="3175">
                <a:moveTo>
                  <a:pt x="0" y="1524"/>
                </a:moveTo>
                <a:lnTo>
                  <a:pt x="3047" y="1524"/>
                </a:lnTo>
              </a:path>
            </a:pathLst>
          </a:custGeom>
          <a:ln w="4318">
            <a:solidFill>
              <a:srgbClr val="EEEEEE"/>
            </a:solidFill>
          </a:ln>
        </p:spPr>
        <p:txBody>
          <a:bodyPr wrap="square" lIns="0" tIns="0" rIns="0" bIns="0" rtlCol="0"/>
          <a:lstStyle/>
          <a:p>
            <a:endParaRPr/>
          </a:p>
        </p:txBody>
      </p:sp>
      <p:sp>
        <p:nvSpPr>
          <p:cNvPr id="12" name="object 12"/>
          <p:cNvSpPr/>
          <p:nvPr/>
        </p:nvSpPr>
        <p:spPr>
          <a:xfrm>
            <a:off x="4729332" y="1104208"/>
            <a:ext cx="2801" cy="22514"/>
          </a:xfrm>
          <a:custGeom>
            <a:avLst/>
            <a:gdLst/>
            <a:ahLst/>
            <a:cxnLst/>
            <a:rect l="l" t="t" r="r" b="b"/>
            <a:pathLst>
              <a:path w="3175" h="24765">
                <a:moveTo>
                  <a:pt x="0" y="12191"/>
                </a:moveTo>
                <a:lnTo>
                  <a:pt x="3047" y="12191"/>
                </a:lnTo>
              </a:path>
            </a:pathLst>
          </a:custGeom>
          <a:ln w="25653">
            <a:solidFill>
              <a:srgbClr val="EEEEEE"/>
            </a:solidFill>
          </a:ln>
        </p:spPr>
        <p:txBody>
          <a:bodyPr wrap="square" lIns="0" tIns="0" rIns="0" bIns="0" rtlCol="0"/>
          <a:lstStyle/>
          <a:p>
            <a:endParaRPr/>
          </a:p>
        </p:txBody>
      </p:sp>
      <p:sp>
        <p:nvSpPr>
          <p:cNvPr id="13" name="object 13"/>
          <p:cNvSpPr/>
          <p:nvPr/>
        </p:nvSpPr>
        <p:spPr>
          <a:xfrm>
            <a:off x="805480" y="1126375"/>
            <a:ext cx="2801" cy="2886"/>
          </a:xfrm>
          <a:custGeom>
            <a:avLst/>
            <a:gdLst/>
            <a:ahLst/>
            <a:cxnLst/>
            <a:rect l="l" t="t" r="r" b="b"/>
            <a:pathLst>
              <a:path w="3175" h="3175">
                <a:moveTo>
                  <a:pt x="0" y="1524"/>
                </a:moveTo>
                <a:lnTo>
                  <a:pt x="3048" y="1524"/>
                </a:lnTo>
              </a:path>
            </a:pathLst>
          </a:custGeom>
          <a:ln w="4318">
            <a:solidFill>
              <a:srgbClr val="AAAAAA"/>
            </a:solidFill>
          </a:ln>
        </p:spPr>
        <p:txBody>
          <a:bodyPr wrap="square" lIns="0" tIns="0" rIns="0" bIns="0" rtlCol="0"/>
          <a:lstStyle/>
          <a:p>
            <a:endParaRPr/>
          </a:p>
        </p:txBody>
      </p:sp>
      <p:sp>
        <p:nvSpPr>
          <p:cNvPr id="16" name="object 15">
            <a:extLst>
              <a:ext uri="{FF2B5EF4-FFF2-40B4-BE49-F238E27FC236}">
                <a16:creationId xmlns:a16="http://schemas.microsoft.com/office/drawing/2014/main" id="{55F7E231-70E8-3745-ADAC-AD936DC2C36A}"/>
              </a:ext>
            </a:extLst>
          </p:cNvPr>
          <p:cNvSpPr txBox="1"/>
          <p:nvPr/>
        </p:nvSpPr>
        <p:spPr>
          <a:xfrm>
            <a:off x="398283" y="166571"/>
            <a:ext cx="6205717" cy="8912633"/>
          </a:xfrm>
          <a:prstGeom prst="rect">
            <a:avLst/>
          </a:prstGeom>
        </p:spPr>
        <p:txBody>
          <a:bodyPr vert="horz" wrap="square" lIns="0" tIns="0" rIns="0" bIns="0" numCol="1" rtlCol="0">
            <a:spAutoFit/>
          </a:bodyPr>
          <a:lstStyle/>
          <a:p>
            <a:pPr marL="12486"/>
            <a:r>
              <a:rPr lang="en-US" sz="1100" spc="10" dirty="0">
                <a:solidFill>
                  <a:srgbClr val="78A22F"/>
                </a:solidFill>
                <a:latin typeface="Gotham-Medium"/>
                <a:cs typeface="Gotham-Medium"/>
              </a:rPr>
              <a:t>Presentation at a Low-Income School</a:t>
            </a:r>
          </a:p>
          <a:p>
            <a:pPr marL="11397"/>
            <a:r>
              <a:rPr lang="en-US" sz="1100" spc="9" dirty="0">
                <a:solidFill>
                  <a:srgbClr val="78A22F"/>
                </a:solidFill>
                <a:latin typeface="Gotham-Medium"/>
              </a:rPr>
              <a:t>CLASS GUIDEBOOK</a:t>
            </a:r>
          </a:p>
          <a:p>
            <a:pPr marL="11397">
              <a:lnSpc>
                <a:spcPts val="1500"/>
              </a:lnSpc>
              <a:spcBef>
                <a:spcPts val="600"/>
              </a:spcBef>
            </a:pPr>
            <a:endParaRPr lang="en-US" sz="1000" b="1" spc="9" dirty="0">
              <a:solidFill>
                <a:srgbClr val="78A22F"/>
              </a:solidFill>
              <a:latin typeface="Gotham-Medium"/>
            </a:endParaRPr>
          </a:p>
          <a:p>
            <a:pPr marL="11397">
              <a:lnSpc>
                <a:spcPts val="1500"/>
              </a:lnSpc>
              <a:spcBef>
                <a:spcPts val="600"/>
              </a:spcBef>
            </a:pPr>
            <a:r>
              <a:rPr lang="en-US" sz="1000" spc="9" dirty="0">
                <a:solidFill>
                  <a:srgbClr val="78A22F"/>
                </a:solidFill>
                <a:latin typeface="Gotham-Medium"/>
                <a:cs typeface="Gotham-Medium"/>
              </a:rPr>
              <a:t>Step 2 – Determine who your audience will be</a:t>
            </a:r>
            <a:endParaRPr lang="en-US" sz="1000" b="1" spc="9" dirty="0">
              <a:solidFill>
                <a:srgbClr val="78A22F"/>
              </a:solidFill>
              <a:latin typeface="Gotham-Medium"/>
              <a:ea typeface="Calibri" panose="020F0502020204030204" pitchFamily="34" charset="0"/>
              <a:cs typeface="Times New Roman" panose="02020603050405020304" pitchFamily="18" charset="0"/>
            </a:endParaRPr>
          </a:p>
          <a:p>
            <a:pPr>
              <a:lnSpc>
                <a:spcPts val="1500"/>
              </a:lnSpc>
              <a:spcBef>
                <a:spcPts val="600"/>
              </a:spcBef>
            </a:pPr>
            <a:r>
              <a:rPr lang="en-US" sz="1000" dirty="0">
                <a:latin typeface="Gotham Light" panose="02000603030000020004" pitchFamily="2" charset="77"/>
                <a:ea typeface="Calibri" panose="020F0502020204030204" pitchFamily="34" charset="0"/>
                <a:cs typeface="Times New Roman" panose="02020603050405020304" pitchFamily="18" charset="0"/>
              </a:rPr>
              <a:t>Now that you have your story, determine who you want to inspire!</a:t>
            </a:r>
          </a:p>
          <a:p>
            <a:pPr>
              <a:lnSpc>
                <a:spcPts val="1500"/>
              </a:lnSpc>
              <a:spcBef>
                <a:spcPts val="600"/>
              </a:spcBef>
            </a:pPr>
            <a:r>
              <a:rPr lang="en-US" sz="1000" u="sng" dirty="0">
                <a:latin typeface="Gotham Light" panose="02000603030000020004" pitchFamily="2" charset="77"/>
                <a:ea typeface="Calibri" panose="020F0502020204030204" pitchFamily="34" charset="0"/>
                <a:cs typeface="Times New Roman" panose="02020603050405020304" pitchFamily="18" charset="0"/>
              </a:rPr>
              <a:t>Audience Selection &amp; School Identification</a:t>
            </a:r>
            <a:endParaRPr lang="en-US" sz="1000" dirty="0">
              <a:latin typeface="Gotham Light" panose="02000603030000020004" pitchFamily="2" charset="77"/>
              <a:ea typeface="Calibri" panose="020F0502020204030204" pitchFamily="34" charset="0"/>
              <a:cs typeface="Times New Roman" panose="02020603050405020304" pitchFamily="18" charset="0"/>
            </a:endParaRPr>
          </a:p>
          <a:p>
            <a:pPr>
              <a:lnSpc>
                <a:spcPts val="1500"/>
              </a:lnSpc>
              <a:spcBef>
                <a:spcPts val="600"/>
              </a:spcBef>
            </a:pPr>
            <a:r>
              <a:rPr lang="en-US" sz="1000" dirty="0">
                <a:latin typeface="Gotham Light" panose="02000603030000020004" pitchFamily="2" charset="77"/>
                <a:ea typeface="Calibri" panose="020F0502020204030204" pitchFamily="34" charset="0"/>
                <a:cs typeface="Times New Roman" panose="02020603050405020304" pitchFamily="18" charset="0"/>
              </a:rPr>
              <a:t>Determine if you want to: </a:t>
            </a: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Present to high school or middle school students.</a:t>
            </a:r>
            <a:endParaRPr lang="en-US" sz="1000" b="1" spc="9" dirty="0">
              <a:solidFill>
                <a:srgbClr val="78A22F"/>
              </a:solidFill>
              <a:latin typeface="Gotham-Medium"/>
            </a:endParaRPr>
          </a:p>
          <a:p>
            <a:pPr marL="171450" indent="-171450">
              <a:lnSpc>
                <a:spcPts val="1500"/>
              </a:lnSpc>
              <a:spcBef>
                <a:spcPts val="600"/>
              </a:spcBef>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Target a broad or specific audience (i.e., entire school vs. the robotics club vs. your favorite teacher’s English class).</a:t>
            </a: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Target a specific State, city, or neighborhood. </a:t>
            </a:r>
          </a:p>
          <a:p>
            <a:pPr marL="171450" marR="0" lvl="0" indent="-171450">
              <a:lnSpc>
                <a:spcPts val="1500"/>
              </a:lnSpc>
              <a:spcBef>
                <a:spcPts val="600"/>
              </a:spcBef>
              <a:spcAft>
                <a:spcPts val="0"/>
              </a:spcAft>
              <a:buFont typeface="Arial" panose="020B0604020202020204" pitchFamily="34" charset="0"/>
              <a:buChar char="•"/>
            </a:pPr>
            <a:r>
              <a:rPr lang="en-US" sz="1000" dirty="0">
                <a:latin typeface="Gotham Light" panose="02000603030000020004" pitchFamily="2" charset="77"/>
                <a:ea typeface="Calibri" panose="020F0502020204030204" pitchFamily="34" charset="0"/>
                <a:cs typeface="Times New Roman" panose="02020603050405020304" pitchFamily="18" charset="0"/>
              </a:rPr>
              <a:t>Present to a specific type of school: </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The middle school or high school that you attended</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Alternative </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Public </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Private </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Charter</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Online </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Gifted</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Performing Arts</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Military</a:t>
            </a:r>
          </a:p>
          <a:p>
            <a:pPr marL="628596" lvl="1" indent="-171450">
              <a:spcBef>
                <a:spcPts val="600"/>
              </a:spcBef>
              <a:buFont typeface="Courier New" panose="02070309020205020404" pitchFamily="49" charset="0"/>
              <a:buChar char="o"/>
            </a:pPr>
            <a:r>
              <a:rPr lang="en-US" sz="1000" dirty="0">
                <a:latin typeface="Gotham Light" panose="02000603030000020004" pitchFamily="2" charset="77"/>
                <a:ea typeface="Calibri" panose="020F0502020204030204" pitchFamily="34" charset="0"/>
                <a:cs typeface="Times New Roman" panose="02020603050405020304" pitchFamily="18" charset="0"/>
              </a:rPr>
              <a:t>Special Needs</a:t>
            </a:r>
          </a:p>
          <a:p>
            <a:pPr lvl="1">
              <a:spcBef>
                <a:spcPts val="600"/>
              </a:spcBef>
            </a:pPr>
            <a:endParaRPr lang="en-US" sz="1000" dirty="0">
              <a:latin typeface="Gotham Light" panose="02000603030000020004" pitchFamily="2" charset="77"/>
              <a:ea typeface="Calibri" panose="020F0502020204030204" pitchFamily="34" charset="0"/>
              <a:cs typeface="Times New Roman" panose="02020603050405020304" pitchFamily="18" charset="0"/>
            </a:endParaRPr>
          </a:p>
          <a:p>
            <a:pPr>
              <a:lnSpc>
                <a:spcPts val="1500"/>
              </a:lnSpc>
              <a:spcBef>
                <a:spcPts val="1440"/>
              </a:spcBef>
            </a:pPr>
            <a:r>
              <a:rPr lang="en-US" sz="1000" dirty="0">
                <a:solidFill>
                  <a:srgbClr val="78A22F"/>
                </a:solidFill>
                <a:latin typeface="Gotham Medium" panose="02000603030000020004" pitchFamily="2" charset="77"/>
                <a:ea typeface="Times New Roman" panose="02020603050405020304" pitchFamily="18" charset="0"/>
                <a:cs typeface="Times New Roman" panose="02020603050405020304" pitchFamily="18" charset="0"/>
              </a:rPr>
              <a:t>Step 3 – Reach out to the school you’ve selected and begin the conversation</a:t>
            </a:r>
            <a:endParaRPr lang="en-US" sz="1000" dirty="0">
              <a:solidFill>
                <a:srgbClr val="78A22F"/>
              </a:solidFill>
              <a:latin typeface="Gotham Medium" panose="02000603030000020004" pitchFamily="2" charset="77"/>
              <a:ea typeface="Calibri" panose="020F0502020204030204" pitchFamily="34" charset="0"/>
              <a:cs typeface="Times New Roman" panose="02020603050405020304" pitchFamily="18" charset="0"/>
            </a:endParaRPr>
          </a:p>
          <a:p>
            <a:pPr>
              <a:lnSpc>
                <a:spcPts val="1500"/>
              </a:lnSpc>
              <a:spcBef>
                <a:spcPts val="1440"/>
              </a:spcBef>
            </a:pPr>
            <a:r>
              <a:rPr lang="en-US" sz="1000" dirty="0">
                <a:latin typeface="Gotham Light" panose="02000603030000020004" pitchFamily="2" charset="77"/>
                <a:ea typeface="Times New Roman" panose="02020603050405020304" pitchFamily="18" charset="0"/>
                <a:cs typeface="Times New Roman" panose="02020603050405020304" pitchFamily="18" charset="0"/>
              </a:rPr>
              <a:t>Don’t be overwhelmed by the idea of reaching out to a school and asking them for the opportunity to present to their students. See this </a:t>
            </a:r>
            <a:r>
              <a:rPr lang="en-US" sz="1000" u="sng"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template email</a:t>
            </a: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 </a:t>
            </a:r>
            <a:r>
              <a:rPr lang="en-US" sz="1000" dirty="0">
                <a:latin typeface="Gotham Light" panose="02000603030000020004" pitchFamily="2" charset="77"/>
                <a:ea typeface="Times New Roman" panose="02020603050405020304" pitchFamily="18" charset="0"/>
                <a:cs typeface="Times New Roman" panose="02020603050405020304" pitchFamily="18" charset="0"/>
              </a:rPr>
              <a:t>for an idea on how to begin this conversation. Also, don’t hesitate to reach out to Greenhouse Scholar </a:t>
            </a:r>
            <a:r>
              <a:rPr lang="en-US" sz="1000" u="sng" dirty="0">
                <a:solidFill>
                  <a:srgbClr val="0563C1"/>
                </a:solidFill>
                <a:latin typeface="Gotham Light" panose="02000603030000020004" pitchFamily="2" charset="77"/>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program staff</a:t>
            </a:r>
            <a:r>
              <a:rPr lang="en-US" sz="1000" dirty="0">
                <a:latin typeface="Gotham Light" panose="02000603030000020004" pitchFamily="2" charset="77"/>
                <a:ea typeface="Times New Roman" panose="02020603050405020304" pitchFamily="18" charset="0"/>
                <a:cs typeface="Times New Roman" panose="02020603050405020304" pitchFamily="18" charset="0"/>
              </a:rPr>
              <a:t> </a:t>
            </a: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and your mentor to ask for guidance. </a:t>
            </a:r>
            <a:r>
              <a:rPr lang="en-US" sz="1000" dirty="0">
                <a:solidFill>
                  <a:srgbClr val="FF0000"/>
                </a:solidFill>
                <a:latin typeface="Gotham Light" panose="02000603030000020004" pitchFamily="2" charset="77"/>
                <a:ea typeface="Times New Roman" panose="02020603050405020304" pitchFamily="18" charset="0"/>
                <a:cs typeface="Times New Roman" panose="02020603050405020304" pitchFamily="18" charset="0"/>
              </a:rPr>
              <a:t> </a:t>
            </a:r>
            <a:endParaRPr lang="en-US" sz="1000" dirty="0">
              <a:latin typeface="Gotham Light" panose="02000603030000020004" pitchFamily="2" charset="77"/>
              <a:ea typeface="Calibri" panose="020F0502020204030204" pitchFamily="34" charset="0"/>
              <a:cs typeface="Times New Roman" panose="02020603050405020304" pitchFamily="18" charset="0"/>
            </a:endParaRPr>
          </a:p>
          <a:p>
            <a:pPr>
              <a:lnSpc>
                <a:spcPts val="1500"/>
              </a:lnSpc>
              <a:spcBef>
                <a:spcPts val="1440"/>
              </a:spcBef>
            </a:pPr>
            <a:r>
              <a:rPr lang="en-US" sz="1000" u="sng"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Helpful tips on how to reach out to your selected school:</a:t>
            </a:r>
            <a:endParaRPr lang="en-US" sz="1000" dirty="0">
              <a:latin typeface="Gotham Light" panose="02000603030000020004" pitchFamily="2" charset="77"/>
              <a:ea typeface="Calibri" panose="020F0502020204030204" pitchFamily="34" charset="0"/>
              <a:cs typeface="Times New Roman" panose="02020603050405020304" pitchFamily="18" charset="0"/>
            </a:endParaRPr>
          </a:p>
          <a:p>
            <a:pPr>
              <a:lnSpc>
                <a:spcPts val="1500"/>
              </a:lnSpc>
              <a:spcBef>
                <a:spcPts val="1440"/>
              </a:spcBef>
            </a:pPr>
            <a:r>
              <a:rPr lang="en-US" sz="1000" dirty="0">
                <a:solidFill>
                  <a:srgbClr val="000000"/>
                </a:solidFill>
                <a:latin typeface="Gotham Medium" panose="02000603030000020004" pitchFamily="2" charset="77"/>
                <a:ea typeface="Times New Roman" panose="02020603050405020304" pitchFamily="18" charset="0"/>
                <a:cs typeface="Times New Roman" panose="02020603050405020304" pitchFamily="18" charset="0"/>
              </a:rPr>
              <a:t>Do your homework!</a:t>
            </a:r>
            <a:endParaRPr lang="en-US" sz="1000" dirty="0">
              <a:latin typeface="Gotham Medium" panose="02000603030000020004" pitchFamily="2" charset="77"/>
              <a:ea typeface="Calibri" panose="020F0502020204030204" pitchFamily="34" charset="0"/>
              <a:cs typeface="Times New Roman" panose="02020603050405020304" pitchFamily="18" charset="0"/>
            </a:endParaRPr>
          </a:p>
          <a:p>
            <a:pPr marL="171450" marR="0" lvl="0" indent="-171450">
              <a:lnSpc>
                <a:spcPts val="1500"/>
              </a:lnSpc>
              <a:spcBef>
                <a:spcPts val="1440"/>
              </a:spcBef>
              <a:spcAft>
                <a:spcPts val="0"/>
              </a:spcAft>
              <a:buFont typeface="Arial" panose="020B0604020202020204" pitchFamily="34" charset="0"/>
              <a:buChar char="•"/>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Before calling/emailing a school, go onto their website and identify the person you’d like to speak with and their contact information.</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marL="171450" marR="0" lvl="0" indent="-171450">
              <a:lnSpc>
                <a:spcPts val="1500"/>
              </a:lnSpc>
              <a:spcBef>
                <a:spcPts val="1440"/>
              </a:spcBef>
              <a:spcAft>
                <a:spcPts val="0"/>
              </a:spcAft>
              <a:buFont typeface="Arial" panose="020B0604020202020204" pitchFamily="34" charset="0"/>
              <a:buChar char="•"/>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Direct the message directly towards them (i.e., Dear Mrs. Thompson or Hello Mr. Muñoz).</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a:lnSpc>
                <a:spcPts val="1500"/>
              </a:lnSpc>
              <a:spcBef>
                <a:spcPts val="600"/>
              </a:spcBef>
            </a:pPr>
            <a:endParaRPr lang="en-US" sz="1000" spc="10" dirty="0">
              <a:solidFill>
                <a:schemeClr val="tx1">
                  <a:lumMod val="85000"/>
                  <a:lumOff val="15000"/>
                </a:schemeClr>
              </a:solidFill>
              <a:latin typeface="Gotham-Light"/>
            </a:endParaRPr>
          </a:p>
          <a:p>
            <a:pPr marL="11397">
              <a:lnSpc>
                <a:spcPts val="1346"/>
              </a:lnSpc>
            </a:pPr>
            <a:endParaRPr lang="en-US" sz="1000" spc="10" dirty="0">
              <a:solidFill>
                <a:schemeClr val="tx1">
                  <a:lumMod val="85000"/>
                  <a:lumOff val="15000"/>
                </a:schemeClr>
              </a:solidFill>
              <a:latin typeface="Gotham-Light"/>
              <a:cs typeface="Gotham-Light"/>
            </a:endParaRPr>
          </a:p>
        </p:txBody>
      </p:sp>
      <p:sp>
        <p:nvSpPr>
          <p:cNvPr id="14" name="Slide Number Placeholder 8">
            <a:extLst>
              <a:ext uri="{FF2B5EF4-FFF2-40B4-BE49-F238E27FC236}">
                <a16:creationId xmlns:a16="http://schemas.microsoft.com/office/drawing/2014/main" id="{48A1C92F-F8F6-EA4E-B59C-7E9CCDF0F9F4}"/>
              </a:ext>
            </a:extLst>
          </p:cNvPr>
          <p:cNvSpPr>
            <a:spLocks noGrp="1"/>
          </p:cNvSpPr>
          <p:nvPr>
            <p:ph type="sldNum" sz="quarter" idx="12"/>
          </p:nvPr>
        </p:nvSpPr>
        <p:spPr>
          <a:xfrm>
            <a:off x="4862171" y="8656818"/>
            <a:ext cx="1600200" cy="486834"/>
          </a:xfrm>
        </p:spPr>
        <p:txBody>
          <a:bodyPr/>
          <a:lstStyle/>
          <a:p>
            <a:fld id="{C2FEEFF8-88D4-1B40-9166-F1DBDF40D141}" type="slidenum">
              <a:rPr lang="en-US" smtClean="0">
                <a:latin typeface="Gotham Bold"/>
                <a:cs typeface="Gotham Bold"/>
              </a:rPr>
              <a:t>3</a:t>
            </a:fld>
            <a:endParaRPr lang="en-US" dirty="0">
              <a:latin typeface="Gotham Bold"/>
              <a:cs typeface="Gotham Bold"/>
            </a:endParaRPr>
          </a:p>
        </p:txBody>
      </p:sp>
      <p:pic>
        <p:nvPicPr>
          <p:cNvPr id="17" name="Picture 16" descr="Greenhouse Scholars_New Logo_Color_Fin.png">
            <a:extLst>
              <a:ext uri="{FF2B5EF4-FFF2-40B4-BE49-F238E27FC236}">
                <a16:creationId xmlns:a16="http://schemas.microsoft.com/office/drawing/2014/main" id="{7F8522AF-CF1C-7149-A1E8-BB0C7AC200A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686214" y="131513"/>
            <a:ext cx="865137" cy="551852"/>
          </a:xfrm>
          <a:prstGeom prst="rect">
            <a:avLst/>
          </a:prstGeom>
        </p:spPr>
      </p:pic>
    </p:spTree>
    <p:extLst>
      <p:ext uri="{BB962C8B-B14F-4D97-AF65-F5344CB8AC3E}">
        <p14:creationId xmlns:p14="http://schemas.microsoft.com/office/powerpoint/2010/main" val="7033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01096" y="420648"/>
            <a:ext cx="455519" cy="525435"/>
          </a:xfrm>
          <a:prstGeom prst="rect">
            <a:avLst/>
          </a:prstGeom>
        </p:spPr>
        <p:txBody>
          <a:bodyPr vert="horz" wrap="square" lIns="0" tIns="0" rIns="0" bIns="0" rtlCol="0">
            <a:spAutoFit/>
          </a:bodyPr>
          <a:lstStyle/>
          <a:p>
            <a:pPr marL="11397"/>
            <a:r>
              <a:rPr sz="1100" dirty="0">
                <a:latin typeface="Cambria"/>
                <a:cs typeface="Cambria"/>
              </a:rPr>
              <a:t> </a:t>
            </a:r>
          </a:p>
          <a:p>
            <a:pPr>
              <a:spcBef>
                <a:spcPts val="6"/>
              </a:spcBef>
            </a:pPr>
            <a:endParaRPr sz="1200" dirty="0">
              <a:latin typeface="Times New Roman"/>
              <a:cs typeface="Times New Roman"/>
            </a:endParaRPr>
          </a:p>
          <a:p>
            <a:pPr marL="11397">
              <a:tabLst>
                <a:tab pos="421118" algn="l"/>
              </a:tabLst>
            </a:pPr>
            <a:r>
              <a:rPr sz="1100" b="1" dirty="0">
                <a:solidFill>
                  <a:srgbClr val="6A9A28"/>
                </a:solidFill>
                <a:latin typeface="Cambria"/>
                <a:cs typeface="Cambria"/>
              </a:rPr>
              <a:t> 	 </a:t>
            </a:r>
            <a:endParaRPr sz="1100" dirty="0">
              <a:latin typeface="Cambria"/>
              <a:cs typeface="Cambria"/>
            </a:endParaRPr>
          </a:p>
        </p:txBody>
      </p:sp>
      <p:sp>
        <p:nvSpPr>
          <p:cNvPr id="3" name="object 3"/>
          <p:cNvSpPr txBox="1"/>
          <p:nvPr/>
        </p:nvSpPr>
        <p:spPr>
          <a:xfrm>
            <a:off x="794273" y="628466"/>
            <a:ext cx="455519" cy="167878"/>
          </a:xfrm>
          <a:prstGeom prst="rect">
            <a:avLst/>
          </a:prstGeom>
        </p:spPr>
        <p:txBody>
          <a:bodyPr vert="horz" wrap="square" lIns="0" tIns="0" rIns="0" bIns="0" rtlCol="0">
            <a:spAutoFit/>
          </a:bodyPr>
          <a:lstStyle/>
          <a:p>
            <a:pPr marL="11397">
              <a:tabLst>
                <a:tab pos="164686" algn="l"/>
                <a:tab pos="421118" algn="l"/>
              </a:tabLst>
            </a:pPr>
            <a:r>
              <a:rPr sz="1100" b="1" dirty="0">
                <a:solidFill>
                  <a:srgbClr val="6A9A28"/>
                </a:solidFill>
                <a:latin typeface="Cambria"/>
                <a:cs typeface="Cambria"/>
              </a:rPr>
              <a:t> 	 	 </a:t>
            </a:r>
            <a:endParaRPr sz="1100">
              <a:latin typeface="Cambria"/>
              <a:cs typeface="Cambria"/>
            </a:endParaRPr>
          </a:p>
        </p:txBody>
      </p:sp>
      <p:sp>
        <p:nvSpPr>
          <p:cNvPr id="4" name="object 4"/>
          <p:cNvSpPr txBox="1"/>
          <p:nvPr/>
        </p:nvSpPr>
        <p:spPr>
          <a:xfrm>
            <a:off x="2407919"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5" name="object 5"/>
          <p:cNvSpPr txBox="1"/>
          <p:nvPr/>
        </p:nvSpPr>
        <p:spPr>
          <a:xfrm>
            <a:off x="2811332"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6" name="object 6"/>
          <p:cNvSpPr txBox="1"/>
          <p:nvPr/>
        </p:nvSpPr>
        <p:spPr>
          <a:xfrm>
            <a:off x="3214742"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7" name="object 7"/>
          <p:cNvSpPr txBox="1"/>
          <p:nvPr/>
        </p:nvSpPr>
        <p:spPr>
          <a:xfrm>
            <a:off x="3618155"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8" name="object 8"/>
          <p:cNvSpPr txBox="1"/>
          <p:nvPr/>
        </p:nvSpPr>
        <p:spPr>
          <a:xfrm>
            <a:off x="4021567"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11" name="object 11"/>
          <p:cNvSpPr/>
          <p:nvPr/>
        </p:nvSpPr>
        <p:spPr>
          <a:xfrm>
            <a:off x="4729332" y="1101439"/>
            <a:ext cx="2801" cy="2886"/>
          </a:xfrm>
          <a:custGeom>
            <a:avLst/>
            <a:gdLst/>
            <a:ahLst/>
            <a:cxnLst/>
            <a:rect l="l" t="t" r="r" b="b"/>
            <a:pathLst>
              <a:path w="3175" h="3175">
                <a:moveTo>
                  <a:pt x="0" y="1524"/>
                </a:moveTo>
                <a:lnTo>
                  <a:pt x="3047" y="1524"/>
                </a:lnTo>
              </a:path>
            </a:pathLst>
          </a:custGeom>
          <a:ln w="4318">
            <a:solidFill>
              <a:srgbClr val="EEEEEE"/>
            </a:solidFill>
          </a:ln>
        </p:spPr>
        <p:txBody>
          <a:bodyPr wrap="square" lIns="0" tIns="0" rIns="0" bIns="0" rtlCol="0"/>
          <a:lstStyle/>
          <a:p>
            <a:endParaRPr/>
          </a:p>
        </p:txBody>
      </p:sp>
      <p:sp>
        <p:nvSpPr>
          <p:cNvPr id="12" name="object 12"/>
          <p:cNvSpPr/>
          <p:nvPr/>
        </p:nvSpPr>
        <p:spPr>
          <a:xfrm>
            <a:off x="4729332" y="1104208"/>
            <a:ext cx="2801" cy="22514"/>
          </a:xfrm>
          <a:custGeom>
            <a:avLst/>
            <a:gdLst/>
            <a:ahLst/>
            <a:cxnLst/>
            <a:rect l="l" t="t" r="r" b="b"/>
            <a:pathLst>
              <a:path w="3175" h="24765">
                <a:moveTo>
                  <a:pt x="0" y="12191"/>
                </a:moveTo>
                <a:lnTo>
                  <a:pt x="3047" y="12191"/>
                </a:lnTo>
              </a:path>
            </a:pathLst>
          </a:custGeom>
          <a:ln w="25653">
            <a:solidFill>
              <a:srgbClr val="EEEEEE"/>
            </a:solidFill>
          </a:ln>
        </p:spPr>
        <p:txBody>
          <a:bodyPr wrap="square" lIns="0" tIns="0" rIns="0" bIns="0" rtlCol="0"/>
          <a:lstStyle/>
          <a:p>
            <a:endParaRPr/>
          </a:p>
        </p:txBody>
      </p:sp>
      <p:sp>
        <p:nvSpPr>
          <p:cNvPr id="13" name="object 13"/>
          <p:cNvSpPr/>
          <p:nvPr/>
        </p:nvSpPr>
        <p:spPr>
          <a:xfrm>
            <a:off x="805480" y="1126375"/>
            <a:ext cx="2801" cy="2886"/>
          </a:xfrm>
          <a:custGeom>
            <a:avLst/>
            <a:gdLst/>
            <a:ahLst/>
            <a:cxnLst/>
            <a:rect l="l" t="t" r="r" b="b"/>
            <a:pathLst>
              <a:path w="3175" h="3175">
                <a:moveTo>
                  <a:pt x="0" y="1524"/>
                </a:moveTo>
                <a:lnTo>
                  <a:pt x="3048" y="1524"/>
                </a:lnTo>
              </a:path>
            </a:pathLst>
          </a:custGeom>
          <a:ln w="4318">
            <a:solidFill>
              <a:srgbClr val="AAAAAA"/>
            </a:solidFill>
          </a:ln>
        </p:spPr>
        <p:txBody>
          <a:bodyPr wrap="square" lIns="0" tIns="0" rIns="0" bIns="0" rtlCol="0"/>
          <a:lstStyle/>
          <a:p>
            <a:endParaRPr/>
          </a:p>
        </p:txBody>
      </p:sp>
      <p:sp>
        <p:nvSpPr>
          <p:cNvPr id="16" name="object 15">
            <a:extLst>
              <a:ext uri="{FF2B5EF4-FFF2-40B4-BE49-F238E27FC236}">
                <a16:creationId xmlns:a16="http://schemas.microsoft.com/office/drawing/2014/main" id="{55F7E231-70E8-3745-ADAC-AD936DC2C36A}"/>
              </a:ext>
            </a:extLst>
          </p:cNvPr>
          <p:cNvSpPr txBox="1"/>
          <p:nvPr/>
        </p:nvSpPr>
        <p:spPr>
          <a:xfrm>
            <a:off x="398283" y="166571"/>
            <a:ext cx="6205717" cy="9079345"/>
          </a:xfrm>
          <a:prstGeom prst="rect">
            <a:avLst/>
          </a:prstGeom>
        </p:spPr>
        <p:txBody>
          <a:bodyPr vert="horz" wrap="square" lIns="0" tIns="0" rIns="0" bIns="0" numCol="1" rtlCol="0">
            <a:spAutoFit/>
          </a:bodyPr>
          <a:lstStyle/>
          <a:p>
            <a:pPr marL="12486"/>
            <a:r>
              <a:rPr lang="en-US" sz="1100" spc="10" dirty="0">
                <a:solidFill>
                  <a:srgbClr val="78A22F"/>
                </a:solidFill>
                <a:latin typeface="Gotham Medium" panose="02000603030000020004" pitchFamily="2" charset="77"/>
                <a:cs typeface="Gotham-Medium"/>
              </a:rPr>
              <a:t>Presentation at a Low-Income School</a:t>
            </a:r>
          </a:p>
          <a:p>
            <a:pPr marL="11397"/>
            <a:r>
              <a:rPr lang="en-US" sz="1100" spc="9" dirty="0">
                <a:solidFill>
                  <a:srgbClr val="78A22F"/>
                </a:solidFill>
                <a:latin typeface="Gotham Medium" panose="02000603030000020004" pitchFamily="2" charset="77"/>
              </a:rPr>
              <a:t>CLASS GUIDEBOOK</a:t>
            </a:r>
            <a:endParaRPr lang="en-US" sz="1100" dirty="0">
              <a:solidFill>
                <a:srgbClr val="000000"/>
              </a:solidFill>
              <a:latin typeface="Gotham Medium" panose="02000603030000020004" pitchFamily="2" charset="77"/>
              <a:ea typeface="Times New Roman" panose="02020603050405020304" pitchFamily="18" charset="0"/>
              <a:cs typeface="Times New Roman" panose="02020603050405020304" pitchFamily="18" charset="0"/>
            </a:endParaRPr>
          </a:p>
          <a:p>
            <a:pPr marL="171450" marR="0" lvl="0" indent="-171450">
              <a:lnSpc>
                <a:spcPts val="1500"/>
              </a:lnSpc>
              <a:spcBef>
                <a:spcPts val="1440"/>
              </a:spcBef>
              <a:spcAft>
                <a:spcPts val="0"/>
              </a:spcAft>
              <a:buFont typeface="Arial" panose="020B0604020202020204" pitchFamily="34" charset="0"/>
              <a:buChar char="•"/>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Have your “one-minute pitch” well-rehearsed concerning:</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marL="628596" lvl="1" indent="-171450">
              <a:spcBef>
                <a:spcPts val="1440"/>
              </a:spcBef>
              <a:buFont typeface="Courier New" panose="02070309020205020404" pitchFamily="49" charset="0"/>
              <a:buChar char="o"/>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Why you want to give a presentation.</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marL="628596" lvl="1" indent="-171450">
              <a:spcBef>
                <a:spcPts val="1440"/>
              </a:spcBef>
              <a:buFont typeface="Courier New" panose="02070309020205020404" pitchFamily="49" charset="0"/>
              <a:buChar char="o"/>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Why you believe it will be impactful for their students.</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marL="628596" lvl="1" indent="-171450">
              <a:spcBef>
                <a:spcPts val="1440"/>
              </a:spcBef>
              <a:buFont typeface="Courier New" panose="02070309020205020404" pitchFamily="49" charset="0"/>
              <a:buChar char="o"/>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How long you would like to present.</a:t>
            </a:r>
          </a:p>
          <a:p>
            <a:pPr marL="628596" lvl="1" indent="-171450">
              <a:lnSpc>
                <a:spcPts val="1500"/>
              </a:lnSpc>
              <a:spcBef>
                <a:spcPts val="1440"/>
              </a:spcBef>
              <a:buFont typeface="Courier New" panose="02070309020205020404" pitchFamily="49" charset="0"/>
              <a:buChar char="o"/>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Which students or groups you would like to target.</a:t>
            </a:r>
          </a:p>
          <a:p>
            <a:pPr marL="171450" marR="0" lvl="0" indent="-171450">
              <a:lnSpc>
                <a:spcPts val="1500"/>
              </a:lnSpc>
              <a:spcBef>
                <a:spcPts val="1440"/>
              </a:spcBef>
              <a:spcAft>
                <a:spcPts val="0"/>
              </a:spcAft>
              <a:buFont typeface="Arial" panose="020B0604020202020204" pitchFamily="34" charset="0"/>
              <a:buChar char="•"/>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Ask them if they have any questions for you.</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marL="171450" marR="0" lvl="0" indent="-171450">
              <a:lnSpc>
                <a:spcPts val="1500"/>
              </a:lnSpc>
              <a:spcBef>
                <a:spcPts val="1440"/>
              </a:spcBef>
              <a:spcAft>
                <a:spcPts val="0"/>
              </a:spcAft>
              <a:buFont typeface="Arial" panose="020B0604020202020204" pitchFamily="34" charset="0"/>
              <a:buChar char="•"/>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If you plan on using a PowerPoint, video, or other digital content, ask if you will have access to a computer and the necessary equipment.</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marL="171450" marR="0" lvl="0" indent="-171450">
              <a:lnSpc>
                <a:spcPts val="1500"/>
              </a:lnSpc>
              <a:spcBef>
                <a:spcPts val="1440"/>
              </a:spcBef>
              <a:spcAft>
                <a:spcPts val="0"/>
              </a:spcAft>
              <a:buFont typeface="Arial" panose="020B0604020202020204" pitchFamily="34" charset="0"/>
              <a:buChar char="•"/>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Ask them for days/times that work best, then suggest a date and time.</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marL="171450" marR="0" lvl="0" indent="-171450">
              <a:lnSpc>
                <a:spcPts val="1500"/>
              </a:lnSpc>
              <a:spcBef>
                <a:spcPts val="1440"/>
              </a:spcBef>
              <a:spcAft>
                <a:spcPts val="0"/>
              </a:spcAft>
              <a:buFont typeface="Arial" panose="020B0604020202020204" pitchFamily="34" charset="0"/>
              <a:buChar char="•"/>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Thank them for their time and for the opportunity.</a:t>
            </a:r>
            <a:endParaRPr lang="en-US" sz="1000" dirty="0">
              <a:latin typeface="Gotham Light" panose="02000603030000020004" pitchFamily="2" charset="77"/>
              <a:ea typeface="Times New Roman" panose="02020603050405020304" pitchFamily="18" charset="0"/>
              <a:cs typeface="Times New Roman" panose="02020603050405020304" pitchFamily="18" charset="0"/>
            </a:endParaRPr>
          </a:p>
          <a:p>
            <a:pPr marL="628596" lvl="1" indent="-171450">
              <a:lnSpc>
                <a:spcPts val="1500"/>
              </a:lnSpc>
              <a:spcBef>
                <a:spcPts val="1440"/>
              </a:spcBef>
              <a:buFont typeface="Courier New" panose="02070309020205020404" pitchFamily="49" charset="0"/>
              <a:buChar char="o"/>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Follow-up with a thank you email!</a:t>
            </a:r>
            <a:endParaRPr lang="en-US" sz="1000" dirty="0">
              <a:latin typeface="Gotham Light" panose="02000603030000020004" pitchFamily="2" charset="77"/>
              <a:ea typeface="Calibri" panose="020F0502020204030204" pitchFamily="34" charset="0"/>
              <a:cs typeface="Times New Roman" panose="02020603050405020304" pitchFamily="18" charset="0"/>
            </a:endParaRPr>
          </a:p>
          <a:p>
            <a:pPr>
              <a:lnSpc>
                <a:spcPts val="1500"/>
              </a:lnSpc>
              <a:spcBef>
                <a:spcPts val="1440"/>
              </a:spcBef>
            </a:pPr>
            <a:r>
              <a:rPr lang="en-US" sz="1000" b="1" dirty="0">
                <a:solidFill>
                  <a:srgbClr val="000000"/>
                </a:solidFill>
                <a:latin typeface="Gotham Medium" panose="02000603030000020004" pitchFamily="2" charset="77"/>
                <a:ea typeface="Times New Roman" panose="02020603050405020304" pitchFamily="18" charset="0"/>
                <a:cs typeface="Times New Roman" panose="02020603050405020304" pitchFamily="18" charset="0"/>
              </a:rPr>
              <a:t>What if you want to present to the middle school or high school that you attended? --- GREAT!!!</a:t>
            </a:r>
            <a:endParaRPr lang="en-US" sz="1000" b="1" dirty="0">
              <a:latin typeface="Gotham Medium" panose="02000603030000020004" pitchFamily="2" charset="77"/>
              <a:ea typeface="Calibri" panose="020F0502020204030204" pitchFamily="34" charset="0"/>
              <a:cs typeface="Times New Roman" panose="02020603050405020304" pitchFamily="18" charset="0"/>
            </a:endParaRPr>
          </a:p>
          <a:p>
            <a:pPr marL="171450" marR="0" lvl="0" indent="-171450">
              <a:lnSpc>
                <a:spcPts val="1500"/>
              </a:lnSpc>
              <a:spcBef>
                <a:spcPts val="1440"/>
              </a:spcBef>
              <a:spcAft>
                <a:spcPts val="0"/>
              </a:spcAft>
              <a:buFont typeface="Arial" panose="020B0604020202020204" pitchFamily="34" charset="0"/>
              <a:buChar char="•"/>
            </a:pPr>
            <a:r>
              <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rPr>
              <a:t>Think about that teacher, counselor, coach, or other staff member that you had the greatest relationship with. The person who inspired you, pushed you, or helped you through a hard time. That’s the person you should contact about your presentation!</a:t>
            </a:r>
          </a:p>
          <a:p>
            <a:pPr>
              <a:spcBef>
                <a:spcPts val="1440"/>
              </a:spcBef>
            </a:pPr>
            <a:endParaRPr lang="en-US" sz="1000" dirty="0">
              <a:solidFill>
                <a:srgbClr val="78A22F"/>
              </a:solidFill>
              <a:latin typeface="Gotham Medium" panose="02000603030000020004" pitchFamily="2" charset="77"/>
            </a:endParaRPr>
          </a:p>
          <a:p>
            <a:pPr>
              <a:spcBef>
                <a:spcPts val="1440"/>
              </a:spcBef>
            </a:pPr>
            <a:r>
              <a:rPr lang="en-US" sz="1000" dirty="0">
                <a:solidFill>
                  <a:srgbClr val="78A22F"/>
                </a:solidFill>
                <a:latin typeface="Gotham Medium" panose="02000603030000020004" pitchFamily="2" charset="77"/>
              </a:rPr>
              <a:t>Step 4 – Take care of business</a:t>
            </a:r>
          </a:p>
          <a:p>
            <a:pPr>
              <a:spcBef>
                <a:spcPts val="1440"/>
              </a:spcBef>
            </a:pPr>
            <a:r>
              <a:rPr lang="en-US" sz="1000" dirty="0">
                <a:solidFill>
                  <a:srgbClr val="000000"/>
                </a:solidFill>
                <a:latin typeface="Gotham Light" panose="02000603030000020004" pitchFamily="2" charset="77"/>
              </a:rPr>
              <a:t>You’ve done the hard part, congratulations! Your presentation is ready, you know your target audience, and you know when and where you’re presenting. So, what’s left?</a:t>
            </a:r>
            <a:endParaRPr lang="en-US" sz="1000" dirty="0">
              <a:latin typeface="Gotham Light" panose="02000603030000020004" pitchFamily="2" charset="77"/>
            </a:endParaRPr>
          </a:p>
          <a:p>
            <a:pPr>
              <a:spcBef>
                <a:spcPts val="1440"/>
              </a:spcBef>
            </a:pPr>
            <a:r>
              <a:rPr lang="en-US" sz="1000" u="sng" dirty="0">
                <a:solidFill>
                  <a:srgbClr val="000000"/>
                </a:solidFill>
                <a:latin typeface="Gotham Light" panose="02000603030000020004" pitchFamily="2" charset="77"/>
              </a:rPr>
              <a:t>Practice!</a:t>
            </a:r>
            <a:endParaRPr lang="en-US" sz="1000" dirty="0">
              <a:latin typeface="Gotham Light" panose="02000603030000020004" pitchFamily="2" charset="77"/>
            </a:endParaRPr>
          </a:p>
          <a:p>
            <a:pPr marL="171450" indent="-171450" fontAlgn="base">
              <a:spcBef>
                <a:spcPts val="1440"/>
              </a:spcBef>
              <a:buFont typeface="Arial" panose="020B0604020202020204" pitchFamily="34" charset="0"/>
              <a:buChar char="•"/>
            </a:pPr>
            <a:r>
              <a:rPr lang="en-US" sz="1000" dirty="0">
                <a:solidFill>
                  <a:srgbClr val="000000"/>
                </a:solidFill>
                <a:latin typeface="Gotham Light" panose="02000603030000020004" pitchFamily="2" charset="77"/>
              </a:rPr>
              <a:t>The more you practice your presentation, the more confident and less nervous you’ll be the day of.</a:t>
            </a:r>
          </a:p>
          <a:p>
            <a:pPr marL="628596" lvl="1" indent="-171450" fontAlgn="base">
              <a:spcBef>
                <a:spcPts val="1440"/>
              </a:spcBef>
              <a:buFont typeface="Courier New" panose="02070309020205020404" pitchFamily="49" charset="0"/>
              <a:buChar char="o"/>
            </a:pPr>
            <a:r>
              <a:rPr lang="en-US" sz="1000" dirty="0">
                <a:solidFill>
                  <a:srgbClr val="000000"/>
                </a:solidFill>
                <a:latin typeface="Gotham Light" panose="02000603030000020004" pitchFamily="2" charset="77"/>
              </a:rPr>
              <a:t>Practice your presentation in front of an audience:</a:t>
            </a:r>
          </a:p>
          <a:p>
            <a:pPr marL="1085743" lvl="2" indent="-171450" fontAlgn="base">
              <a:spcBef>
                <a:spcPts val="500"/>
              </a:spcBef>
              <a:buFont typeface="Wingdings" pitchFamily="2" charset="2"/>
              <a:buChar char="§"/>
            </a:pPr>
            <a:r>
              <a:rPr lang="en-US" sz="1000" dirty="0">
                <a:solidFill>
                  <a:srgbClr val="000000"/>
                </a:solidFill>
                <a:latin typeface="Gotham Light" panose="02000603030000020004" pitchFamily="2" charset="77"/>
              </a:rPr>
              <a:t>Roommates</a:t>
            </a:r>
          </a:p>
          <a:p>
            <a:pPr marL="1085743" lvl="2" indent="-171450" fontAlgn="base">
              <a:spcBef>
                <a:spcPts val="500"/>
              </a:spcBef>
              <a:buFont typeface="Wingdings" pitchFamily="2" charset="2"/>
              <a:buChar char="§"/>
            </a:pPr>
            <a:r>
              <a:rPr lang="en-US" sz="1000" dirty="0">
                <a:solidFill>
                  <a:srgbClr val="000000"/>
                </a:solidFill>
                <a:latin typeface="Gotham Light" panose="02000603030000020004" pitchFamily="2" charset="77"/>
              </a:rPr>
              <a:t>Friends</a:t>
            </a:r>
          </a:p>
          <a:p>
            <a:pPr marL="1085743" lvl="2" indent="-171450" fontAlgn="base">
              <a:spcBef>
                <a:spcPts val="500"/>
              </a:spcBef>
              <a:buFont typeface="Wingdings" pitchFamily="2" charset="2"/>
              <a:buChar char="§"/>
            </a:pPr>
            <a:r>
              <a:rPr lang="en-US" sz="1000" dirty="0">
                <a:solidFill>
                  <a:srgbClr val="000000"/>
                </a:solidFill>
                <a:latin typeface="Gotham Light" panose="02000603030000020004" pitchFamily="2" charset="77"/>
              </a:rPr>
              <a:t>Family</a:t>
            </a:r>
          </a:p>
          <a:p>
            <a:pPr marL="1085743" lvl="2" indent="-171450" fontAlgn="base">
              <a:spcBef>
                <a:spcPts val="500"/>
              </a:spcBef>
              <a:buFont typeface="Wingdings" pitchFamily="2" charset="2"/>
              <a:buChar char="§"/>
            </a:pPr>
            <a:r>
              <a:rPr lang="en-US" sz="1000" dirty="0">
                <a:solidFill>
                  <a:srgbClr val="000000"/>
                </a:solidFill>
                <a:latin typeface="Gotham Light" panose="02000603030000020004" pitchFamily="2" charset="77"/>
              </a:rPr>
              <a:t>Program Staff</a:t>
            </a:r>
          </a:p>
          <a:p>
            <a:pPr marL="1085743" lvl="2" indent="-171450" fontAlgn="base">
              <a:spcBef>
                <a:spcPts val="500"/>
              </a:spcBef>
              <a:buFont typeface="Wingdings" pitchFamily="2" charset="2"/>
              <a:buChar char="§"/>
            </a:pPr>
            <a:r>
              <a:rPr lang="en-US" sz="1000" dirty="0">
                <a:solidFill>
                  <a:srgbClr val="000000"/>
                </a:solidFill>
                <a:latin typeface="Gotham Light" panose="02000603030000020004" pitchFamily="2" charset="77"/>
              </a:rPr>
              <a:t>Mentor</a:t>
            </a:r>
          </a:p>
          <a:p>
            <a:pPr>
              <a:lnSpc>
                <a:spcPts val="1500"/>
              </a:lnSpc>
              <a:spcBef>
                <a:spcPts val="600"/>
              </a:spcBef>
            </a:pPr>
            <a:endParaRPr lang="en-US" sz="1000" spc="10" dirty="0">
              <a:solidFill>
                <a:schemeClr val="tx1">
                  <a:lumMod val="85000"/>
                  <a:lumOff val="15000"/>
                </a:schemeClr>
              </a:solidFill>
              <a:latin typeface="Gotham-Light"/>
            </a:endParaRPr>
          </a:p>
          <a:p>
            <a:pPr marL="11397">
              <a:lnSpc>
                <a:spcPts val="1346"/>
              </a:lnSpc>
            </a:pPr>
            <a:endParaRPr lang="en-US" sz="1000" spc="10" dirty="0">
              <a:solidFill>
                <a:schemeClr val="tx1">
                  <a:lumMod val="85000"/>
                  <a:lumOff val="15000"/>
                </a:schemeClr>
              </a:solidFill>
              <a:latin typeface="Gotham-Light"/>
              <a:cs typeface="Gotham-Light"/>
            </a:endParaRPr>
          </a:p>
        </p:txBody>
      </p:sp>
      <p:sp>
        <p:nvSpPr>
          <p:cNvPr id="14" name="Slide Number Placeholder 8">
            <a:extLst>
              <a:ext uri="{FF2B5EF4-FFF2-40B4-BE49-F238E27FC236}">
                <a16:creationId xmlns:a16="http://schemas.microsoft.com/office/drawing/2014/main" id="{48A1C92F-F8F6-EA4E-B59C-7E9CCDF0F9F4}"/>
              </a:ext>
            </a:extLst>
          </p:cNvPr>
          <p:cNvSpPr>
            <a:spLocks noGrp="1"/>
          </p:cNvSpPr>
          <p:nvPr>
            <p:ph type="sldNum" sz="quarter" idx="12"/>
          </p:nvPr>
        </p:nvSpPr>
        <p:spPr>
          <a:xfrm>
            <a:off x="4862171" y="8656818"/>
            <a:ext cx="1600200" cy="486834"/>
          </a:xfrm>
        </p:spPr>
        <p:txBody>
          <a:bodyPr/>
          <a:lstStyle/>
          <a:p>
            <a:fld id="{C2FEEFF8-88D4-1B40-9166-F1DBDF40D141}" type="slidenum">
              <a:rPr lang="en-US" smtClean="0">
                <a:latin typeface="Gotham Bold"/>
                <a:cs typeface="Gotham Bold"/>
              </a:rPr>
              <a:t>4</a:t>
            </a:fld>
            <a:endParaRPr lang="en-US" dirty="0">
              <a:latin typeface="Gotham Bold"/>
              <a:cs typeface="Gotham Bold"/>
            </a:endParaRPr>
          </a:p>
        </p:txBody>
      </p:sp>
      <p:pic>
        <p:nvPicPr>
          <p:cNvPr id="17" name="Picture 16" descr="Greenhouse Scholars_New Logo_Color_Fin.png">
            <a:extLst>
              <a:ext uri="{FF2B5EF4-FFF2-40B4-BE49-F238E27FC236}">
                <a16:creationId xmlns:a16="http://schemas.microsoft.com/office/drawing/2014/main" id="{7F8522AF-CF1C-7149-A1E8-BB0C7AC200A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86214" y="131513"/>
            <a:ext cx="865137" cy="551852"/>
          </a:xfrm>
          <a:prstGeom prst="rect">
            <a:avLst/>
          </a:prstGeom>
        </p:spPr>
      </p:pic>
    </p:spTree>
    <p:extLst>
      <p:ext uri="{BB962C8B-B14F-4D97-AF65-F5344CB8AC3E}">
        <p14:creationId xmlns:p14="http://schemas.microsoft.com/office/powerpoint/2010/main" val="2406886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01096" y="420648"/>
            <a:ext cx="455519" cy="525435"/>
          </a:xfrm>
          <a:prstGeom prst="rect">
            <a:avLst/>
          </a:prstGeom>
        </p:spPr>
        <p:txBody>
          <a:bodyPr vert="horz" wrap="square" lIns="0" tIns="0" rIns="0" bIns="0" rtlCol="0">
            <a:spAutoFit/>
          </a:bodyPr>
          <a:lstStyle/>
          <a:p>
            <a:pPr marL="11397"/>
            <a:r>
              <a:rPr sz="1100" dirty="0">
                <a:latin typeface="Cambria"/>
                <a:cs typeface="Cambria"/>
              </a:rPr>
              <a:t> </a:t>
            </a:r>
          </a:p>
          <a:p>
            <a:pPr>
              <a:spcBef>
                <a:spcPts val="6"/>
              </a:spcBef>
            </a:pPr>
            <a:endParaRPr sz="1200" dirty="0">
              <a:latin typeface="Times New Roman"/>
              <a:cs typeface="Times New Roman"/>
            </a:endParaRPr>
          </a:p>
          <a:p>
            <a:pPr marL="11397">
              <a:tabLst>
                <a:tab pos="421118" algn="l"/>
              </a:tabLst>
            </a:pPr>
            <a:r>
              <a:rPr sz="1100" b="1" dirty="0">
                <a:solidFill>
                  <a:srgbClr val="6A9A28"/>
                </a:solidFill>
                <a:latin typeface="Cambria"/>
                <a:cs typeface="Cambria"/>
              </a:rPr>
              <a:t> 	 </a:t>
            </a:r>
            <a:endParaRPr sz="1100" dirty="0">
              <a:latin typeface="Cambria"/>
              <a:cs typeface="Cambria"/>
            </a:endParaRPr>
          </a:p>
        </p:txBody>
      </p:sp>
      <p:sp>
        <p:nvSpPr>
          <p:cNvPr id="3" name="object 3"/>
          <p:cNvSpPr txBox="1"/>
          <p:nvPr/>
        </p:nvSpPr>
        <p:spPr>
          <a:xfrm>
            <a:off x="794273" y="628466"/>
            <a:ext cx="455519" cy="167878"/>
          </a:xfrm>
          <a:prstGeom prst="rect">
            <a:avLst/>
          </a:prstGeom>
        </p:spPr>
        <p:txBody>
          <a:bodyPr vert="horz" wrap="square" lIns="0" tIns="0" rIns="0" bIns="0" rtlCol="0">
            <a:spAutoFit/>
          </a:bodyPr>
          <a:lstStyle/>
          <a:p>
            <a:pPr marL="11397">
              <a:tabLst>
                <a:tab pos="164686" algn="l"/>
                <a:tab pos="421118" algn="l"/>
              </a:tabLst>
            </a:pPr>
            <a:r>
              <a:rPr sz="1100" b="1" dirty="0">
                <a:solidFill>
                  <a:srgbClr val="6A9A28"/>
                </a:solidFill>
                <a:latin typeface="Cambria"/>
                <a:cs typeface="Cambria"/>
              </a:rPr>
              <a:t> 	 	 </a:t>
            </a:r>
            <a:endParaRPr sz="1100">
              <a:latin typeface="Cambria"/>
              <a:cs typeface="Cambria"/>
            </a:endParaRPr>
          </a:p>
        </p:txBody>
      </p:sp>
      <p:sp>
        <p:nvSpPr>
          <p:cNvPr id="4" name="object 4"/>
          <p:cNvSpPr txBox="1"/>
          <p:nvPr/>
        </p:nvSpPr>
        <p:spPr>
          <a:xfrm>
            <a:off x="2407919"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5" name="object 5"/>
          <p:cNvSpPr txBox="1"/>
          <p:nvPr/>
        </p:nvSpPr>
        <p:spPr>
          <a:xfrm>
            <a:off x="2811332"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6" name="object 6"/>
          <p:cNvSpPr txBox="1"/>
          <p:nvPr/>
        </p:nvSpPr>
        <p:spPr>
          <a:xfrm>
            <a:off x="3214742"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7" name="object 7"/>
          <p:cNvSpPr txBox="1"/>
          <p:nvPr/>
        </p:nvSpPr>
        <p:spPr>
          <a:xfrm>
            <a:off x="3618155"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8" name="object 8"/>
          <p:cNvSpPr txBox="1"/>
          <p:nvPr/>
        </p:nvSpPr>
        <p:spPr>
          <a:xfrm>
            <a:off x="4021567" y="628466"/>
            <a:ext cx="52107" cy="167878"/>
          </a:xfrm>
          <a:prstGeom prst="rect">
            <a:avLst/>
          </a:prstGeom>
        </p:spPr>
        <p:txBody>
          <a:bodyPr vert="horz" wrap="square" lIns="0" tIns="0" rIns="0" bIns="0" rtlCol="0">
            <a:spAutoFit/>
          </a:bodyPr>
          <a:lstStyle/>
          <a:p>
            <a:pPr marL="11397"/>
            <a:r>
              <a:rPr sz="1100" b="1" dirty="0">
                <a:solidFill>
                  <a:srgbClr val="6A9A28"/>
                </a:solidFill>
                <a:latin typeface="Cambria"/>
                <a:cs typeface="Cambria"/>
              </a:rPr>
              <a:t> </a:t>
            </a:r>
            <a:endParaRPr sz="1100">
              <a:latin typeface="Cambria"/>
              <a:cs typeface="Cambria"/>
            </a:endParaRPr>
          </a:p>
        </p:txBody>
      </p:sp>
      <p:sp>
        <p:nvSpPr>
          <p:cNvPr id="11" name="object 11"/>
          <p:cNvSpPr/>
          <p:nvPr/>
        </p:nvSpPr>
        <p:spPr>
          <a:xfrm>
            <a:off x="4729332" y="1101439"/>
            <a:ext cx="2801" cy="2886"/>
          </a:xfrm>
          <a:custGeom>
            <a:avLst/>
            <a:gdLst/>
            <a:ahLst/>
            <a:cxnLst/>
            <a:rect l="l" t="t" r="r" b="b"/>
            <a:pathLst>
              <a:path w="3175" h="3175">
                <a:moveTo>
                  <a:pt x="0" y="1524"/>
                </a:moveTo>
                <a:lnTo>
                  <a:pt x="3047" y="1524"/>
                </a:lnTo>
              </a:path>
            </a:pathLst>
          </a:custGeom>
          <a:ln w="4318">
            <a:solidFill>
              <a:srgbClr val="EEEEEE"/>
            </a:solidFill>
          </a:ln>
        </p:spPr>
        <p:txBody>
          <a:bodyPr wrap="square" lIns="0" tIns="0" rIns="0" bIns="0" rtlCol="0"/>
          <a:lstStyle/>
          <a:p>
            <a:endParaRPr/>
          </a:p>
        </p:txBody>
      </p:sp>
      <p:sp>
        <p:nvSpPr>
          <p:cNvPr id="12" name="object 12"/>
          <p:cNvSpPr/>
          <p:nvPr/>
        </p:nvSpPr>
        <p:spPr>
          <a:xfrm>
            <a:off x="4729332" y="1104208"/>
            <a:ext cx="2801" cy="22514"/>
          </a:xfrm>
          <a:custGeom>
            <a:avLst/>
            <a:gdLst/>
            <a:ahLst/>
            <a:cxnLst/>
            <a:rect l="l" t="t" r="r" b="b"/>
            <a:pathLst>
              <a:path w="3175" h="24765">
                <a:moveTo>
                  <a:pt x="0" y="12191"/>
                </a:moveTo>
                <a:lnTo>
                  <a:pt x="3047" y="12191"/>
                </a:lnTo>
              </a:path>
            </a:pathLst>
          </a:custGeom>
          <a:ln w="25653">
            <a:solidFill>
              <a:srgbClr val="EEEEEE"/>
            </a:solidFill>
          </a:ln>
        </p:spPr>
        <p:txBody>
          <a:bodyPr wrap="square" lIns="0" tIns="0" rIns="0" bIns="0" rtlCol="0"/>
          <a:lstStyle/>
          <a:p>
            <a:endParaRPr/>
          </a:p>
        </p:txBody>
      </p:sp>
      <p:sp>
        <p:nvSpPr>
          <p:cNvPr id="13" name="object 13"/>
          <p:cNvSpPr/>
          <p:nvPr/>
        </p:nvSpPr>
        <p:spPr>
          <a:xfrm>
            <a:off x="805480" y="1126375"/>
            <a:ext cx="2801" cy="2886"/>
          </a:xfrm>
          <a:custGeom>
            <a:avLst/>
            <a:gdLst/>
            <a:ahLst/>
            <a:cxnLst/>
            <a:rect l="l" t="t" r="r" b="b"/>
            <a:pathLst>
              <a:path w="3175" h="3175">
                <a:moveTo>
                  <a:pt x="0" y="1524"/>
                </a:moveTo>
                <a:lnTo>
                  <a:pt x="3048" y="1524"/>
                </a:lnTo>
              </a:path>
            </a:pathLst>
          </a:custGeom>
          <a:ln w="4318">
            <a:solidFill>
              <a:srgbClr val="AAAAAA"/>
            </a:solidFill>
          </a:ln>
        </p:spPr>
        <p:txBody>
          <a:bodyPr wrap="square" lIns="0" tIns="0" rIns="0" bIns="0" rtlCol="0"/>
          <a:lstStyle/>
          <a:p>
            <a:endParaRPr/>
          </a:p>
        </p:txBody>
      </p:sp>
      <p:sp>
        <p:nvSpPr>
          <p:cNvPr id="16" name="object 15">
            <a:extLst>
              <a:ext uri="{FF2B5EF4-FFF2-40B4-BE49-F238E27FC236}">
                <a16:creationId xmlns:a16="http://schemas.microsoft.com/office/drawing/2014/main" id="{55F7E231-70E8-3745-ADAC-AD936DC2C36A}"/>
              </a:ext>
            </a:extLst>
          </p:cNvPr>
          <p:cNvSpPr txBox="1"/>
          <p:nvPr/>
        </p:nvSpPr>
        <p:spPr>
          <a:xfrm>
            <a:off x="398283" y="166571"/>
            <a:ext cx="6205717" cy="5488618"/>
          </a:xfrm>
          <a:prstGeom prst="rect">
            <a:avLst/>
          </a:prstGeom>
        </p:spPr>
        <p:txBody>
          <a:bodyPr vert="horz" wrap="square" lIns="0" tIns="0" rIns="0" bIns="0" numCol="1" rtlCol="0">
            <a:spAutoFit/>
          </a:bodyPr>
          <a:lstStyle/>
          <a:p>
            <a:pPr marL="12486"/>
            <a:r>
              <a:rPr lang="en-US" sz="1100" spc="10" dirty="0">
                <a:solidFill>
                  <a:srgbClr val="78A22F"/>
                </a:solidFill>
                <a:latin typeface="Gotham Medium" panose="02000603030000020004" pitchFamily="2" charset="77"/>
                <a:cs typeface="Gotham-Medium"/>
              </a:rPr>
              <a:t>Presentation at a Low-Income School</a:t>
            </a:r>
          </a:p>
          <a:p>
            <a:pPr marL="11397"/>
            <a:r>
              <a:rPr lang="en-US" sz="1100" spc="9" dirty="0">
                <a:solidFill>
                  <a:srgbClr val="78A22F"/>
                </a:solidFill>
                <a:latin typeface="Gotham Medium" panose="02000603030000020004" pitchFamily="2" charset="77"/>
              </a:rPr>
              <a:t>CLASS GUIDEBOOK</a:t>
            </a:r>
            <a:endParaRPr lang="en-US" sz="1100" dirty="0">
              <a:solidFill>
                <a:srgbClr val="000000"/>
              </a:solidFill>
              <a:latin typeface="Gotham Medium" panose="02000603030000020004" pitchFamily="2" charset="77"/>
              <a:ea typeface="Times New Roman" panose="02020603050405020304" pitchFamily="18" charset="0"/>
              <a:cs typeface="Times New Roman" panose="02020603050405020304" pitchFamily="18" charset="0"/>
            </a:endParaRPr>
          </a:p>
          <a:p>
            <a:pPr marL="628596" lvl="1" indent="-171450" fontAlgn="base">
              <a:lnSpc>
                <a:spcPts val="1500"/>
              </a:lnSpc>
              <a:spcBef>
                <a:spcPts val="600"/>
              </a:spcBef>
              <a:buFont typeface="Courier New" panose="02070309020205020404" pitchFamily="49" charset="0"/>
              <a:buChar char="o"/>
            </a:pPr>
            <a:endParaRPr lang="en-US" sz="1000" dirty="0">
              <a:solidFill>
                <a:srgbClr val="000000"/>
              </a:solidFill>
              <a:latin typeface="Gotham Light" panose="02000603030000020004" pitchFamily="2" charset="77"/>
            </a:endParaRPr>
          </a:p>
          <a:p>
            <a:pPr marL="628596" lvl="1" indent="-171450" fontAlgn="base">
              <a:lnSpc>
                <a:spcPts val="1500"/>
              </a:lnSpc>
              <a:spcBef>
                <a:spcPts val="600"/>
              </a:spcBef>
              <a:buFont typeface="Courier New" panose="02070309020205020404" pitchFamily="49" charset="0"/>
              <a:buChar char="o"/>
            </a:pPr>
            <a:r>
              <a:rPr lang="en-US" sz="1000" dirty="0">
                <a:solidFill>
                  <a:srgbClr val="000000"/>
                </a:solidFill>
                <a:latin typeface="Gotham Light" panose="02000603030000020004" pitchFamily="2" charset="77"/>
              </a:rPr>
              <a:t>Time the presentation and make sure it is within the allotted time that your school contact has given you.</a:t>
            </a:r>
          </a:p>
          <a:p>
            <a:pPr marL="628596" lvl="1" indent="-171450" fontAlgn="base">
              <a:lnSpc>
                <a:spcPts val="1500"/>
              </a:lnSpc>
              <a:spcBef>
                <a:spcPts val="600"/>
              </a:spcBef>
              <a:buFont typeface="Courier New" panose="02070309020205020404" pitchFamily="49" charset="0"/>
              <a:buChar char="o"/>
            </a:pPr>
            <a:r>
              <a:rPr lang="en-US" sz="1000" dirty="0">
                <a:solidFill>
                  <a:srgbClr val="000000"/>
                </a:solidFill>
                <a:latin typeface="Gotham Light" panose="02000603030000020004" pitchFamily="2" charset="77"/>
              </a:rPr>
              <a:t>See this list of </a:t>
            </a:r>
            <a:r>
              <a:rPr lang="en-US" sz="1000" u="sng" dirty="0">
                <a:solidFill>
                  <a:srgbClr val="0563C1"/>
                </a:solidFill>
                <a:latin typeface="Gotham Light" panose="02000603030000020004" pitchFamily="2" charset="77"/>
                <a:hlinkClick r:id="rId3">
                  <a:extLst>
                    <a:ext uri="{A12FA001-AC4F-418D-AE19-62706E023703}">
                      <ahyp:hlinkClr xmlns:ahyp="http://schemas.microsoft.com/office/drawing/2018/hyperlinkcolor" val="tx"/>
                    </a:ext>
                  </a:extLst>
                </a:hlinkClick>
              </a:rPr>
              <a:t>presentation best practices</a:t>
            </a:r>
            <a:r>
              <a:rPr lang="en-US" sz="1000" dirty="0">
                <a:solidFill>
                  <a:srgbClr val="000000"/>
                </a:solidFill>
                <a:latin typeface="Gotham Light" panose="02000603030000020004" pitchFamily="2" charset="77"/>
              </a:rPr>
              <a:t>.</a:t>
            </a:r>
            <a:endParaRPr lang="en-US" sz="1000" dirty="0">
              <a:solidFill>
                <a:srgbClr val="000000"/>
              </a:solidFill>
              <a:latin typeface="Gotham Light" panose="02000603030000020004" pitchFamily="2" charset="77"/>
              <a:ea typeface="Times New Roman" panose="02020603050405020304" pitchFamily="18" charset="0"/>
              <a:cs typeface="Times New Roman" panose="02020603050405020304" pitchFamily="18" charset="0"/>
            </a:endParaRPr>
          </a:p>
          <a:p>
            <a:pPr>
              <a:spcBef>
                <a:spcPts val="1440"/>
              </a:spcBef>
            </a:pPr>
            <a:r>
              <a:rPr lang="en-US" sz="1000" u="sng" dirty="0">
                <a:solidFill>
                  <a:srgbClr val="000000"/>
                </a:solidFill>
                <a:latin typeface="Gotham Medium" panose="02000603030000020004" pitchFamily="2" charset="77"/>
              </a:rPr>
              <a:t>Look good. Feel good. Do good.</a:t>
            </a:r>
            <a:endParaRPr lang="en-US" sz="1000" dirty="0">
              <a:latin typeface="Gotham Medium" panose="02000603030000020004" pitchFamily="2" charset="77"/>
            </a:endParaRPr>
          </a:p>
          <a:p>
            <a:pPr>
              <a:spcBef>
                <a:spcPts val="1440"/>
              </a:spcBef>
            </a:pPr>
            <a:r>
              <a:rPr lang="en-US" sz="1000" dirty="0">
                <a:solidFill>
                  <a:srgbClr val="000000"/>
                </a:solidFill>
                <a:latin typeface="Gotham Light" panose="02000603030000020004" pitchFamily="2" charset="77"/>
              </a:rPr>
              <a:t>On the day of your presentation, plan on being the best-dressed person in the whole room. Psychology shows that when someone is confident in their appearance, they actually become MORE confident. </a:t>
            </a:r>
            <a:endParaRPr lang="en-US" sz="1000" dirty="0">
              <a:latin typeface="Gotham Light" panose="02000603030000020004" pitchFamily="2" charset="77"/>
            </a:endParaRPr>
          </a:p>
          <a:p>
            <a:pPr>
              <a:spcBef>
                <a:spcPts val="1440"/>
              </a:spcBef>
            </a:pPr>
            <a:r>
              <a:rPr lang="en-US" sz="1000" dirty="0">
                <a:solidFill>
                  <a:srgbClr val="000000"/>
                </a:solidFill>
                <a:latin typeface="Gotham Light" panose="02000603030000020004" pitchFamily="2" charset="77"/>
              </a:rPr>
              <a:t>Contact Greenhouse Scholar </a:t>
            </a:r>
            <a:r>
              <a:rPr lang="en-US" sz="1000" u="sng" dirty="0">
                <a:solidFill>
                  <a:srgbClr val="0563C1"/>
                </a:solidFill>
                <a:latin typeface="Gotham Light" panose="02000603030000020004" pitchFamily="2" charset="77"/>
                <a:hlinkClick r:id="rId4">
                  <a:extLst>
                    <a:ext uri="{A12FA001-AC4F-418D-AE19-62706E023703}">
                      <ahyp:hlinkClr xmlns:ahyp="http://schemas.microsoft.com/office/drawing/2018/hyperlinkcolor" val="tx"/>
                    </a:ext>
                  </a:extLst>
                </a:hlinkClick>
              </a:rPr>
              <a:t>program staff</a:t>
            </a:r>
            <a:r>
              <a:rPr lang="en-US" sz="1000" dirty="0">
                <a:solidFill>
                  <a:srgbClr val="000000"/>
                </a:solidFill>
                <a:latin typeface="Gotham Light" panose="02000603030000020004" pitchFamily="2" charset="77"/>
              </a:rPr>
              <a:t> to let them know about your upcoming presentation. We might want to come watch!</a:t>
            </a:r>
            <a:endParaRPr lang="en-US" sz="1000" dirty="0">
              <a:latin typeface="Gotham Light" panose="02000603030000020004" pitchFamily="2" charset="77"/>
            </a:endParaRPr>
          </a:p>
          <a:p>
            <a:pPr>
              <a:spcBef>
                <a:spcPts val="1440"/>
              </a:spcBef>
            </a:pPr>
            <a:r>
              <a:rPr lang="en-US" sz="1000" dirty="0">
                <a:solidFill>
                  <a:srgbClr val="000000"/>
                </a:solidFill>
                <a:latin typeface="Gotham Light" panose="02000603030000020004" pitchFamily="2" charset="77"/>
              </a:rPr>
              <a:t>Ask to have someone take your picture! This is an awesome moment for you, and we don’t want to forget it. Capture this day on film, in your mind, and allow Greenhouse Scholars staff and our community to celebrate with you.</a:t>
            </a:r>
            <a:endParaRPr lang="en-US" sz="1000" dirty="0">
              <a:latin typeface="Gotham Light" panose="02000603030000020004" pitchFamily="2" charset="77"/>
            </a:endParaRPr>
          </a:p>
          <a:p>
            <a:pPr>
              <a:spcBef>
                <a:spcPts val="1440"/>
              </a:spcBef>
            </a:pPr>
            <a:br>
              <a:rPr lang="en-US" sz="1000" dirty="0">
                <a:latin typeface="Gotham Light" panose="02000603030000020004" pitchFamily="2" charset="77"/>
              </a:rPr>
            </a:br>
            <a:r>
              <a:rPr lang="en-US" sz="1000" dirty="0">
                <a:solidFill>
                  <a:srgbClr val="78A22F"/>
                </a:solidFill>
                <a:latin typeface="Gotham Medium" panose="02000603030000020004" pitchFamily="2" charset="77"/>
              </a:rPr>
              <a:t>Step 5 – Reach out to Greenhouse Scholars program staff</a:t>
            </a:r>
          </a:p>
          <a:p>
            <a:br>
              <a:rPr lang="en-US" sz="1000" dirty="0">
                <a:latin typeface="Gotham Light" panose="02000603030000020004" pitchFamily="2" charset="77"/>
              </a:rPr>
            </a:br>
            <a:endParaRPr lang="en-US" sz="1000" dirty="0">
              <a:latin typeface="Gotham Light" panose="02000603030000020004" pitchFamily="2" charset="77"/>
            </a:endParaRPr>
          </a:p>
          <a:p>
            <a:r>
              <a:rPr lang="en-US" sz="1000" u="sng" dirty="0">
                <a:solidFill>
                  <a:srgbClr val="000000"/>
                </a:solidFill>
                <a:latin typeface="Gotham Light" panose="02000603030000020004" pitchFamily="2" charset="77"/>
              </a:rPr>
              <a:t>You’ve worked hard to be where you are today, please brag about it to us!</a:t>
            </a:r>
            <a:endParaRPr lang="en-US" sz="1000" dirty="0">
              <a:latin typeface="Gotham Light" panose="02000603030000020004" pitchFamily="2" charset="77"/>
            </a:endParaRPr>
          </a:p>
          <a:p>
            <a:pPr>
              <a:spcBef>
                <a:spcPts val="1440"/>
              </a:spcBef>
            </a:pPr>
            <a:r>
              <a:rPr lang="en-US" sz="1000" dirty="0">
                <a:solidFill>
                  <a:srgbClr val="000000"/>
                </a:solidFill>
                <a:latin typeface="Gotham Light" panose="02000603030000020004" pitchFamily="2" charset="77"/>
              </a:rPr>
              <a:t>Before June 20th of your senior year, you must send us a photo and/or video of you speaking at a school. You can do so via email to our </a:t>
            </a:r>
            <a:r>
              <a:rPr lang="en-US" sz="1000" u="sng" dirty="0">
                <a:solidFill>
                  <a:srgbClr val="0563C1"/>
                </a:solidFill>
                <a:latin typeface="Gotham Light" panose="02000603030000020004" pitchFamily="2" charset="77"/>
                <a:hlinkClick r:id="rId4">
                  <a:extLst>
                    <a:ext uri="{A12FA001-AC4F-418D-AE19-62706E023703}">
                      <ahyp:hlinkClr xmlns:ahyp="http://schemas.microsoft.com/office/drawing/2018/hyperlinkcolor" val="tx"/>
                    </a:ext>
                  </a:extLst>
                </a:hlinkClick>
              </a:rPr>
              <a:t>program staff </a:t>
            </a:r>
            <a:r>
              <a:rPr lang="en-US" sz="1000" dirty="0">
                <a:solidFill>
                  <a:srgbClr val="000000"/>
                </a:solidFill>
                <a:latin typeface="Gotham Light" panose="02000603030000020004" pitchFamily="2" charset="77"/>
              </a:rPr>
              <a:t>or you can submit a recap in your Accountability surveys, due January 20th and June 20th</a:t>
            </a:r>
            <a:r>
              <a:rPr lang="en-US" sz="1000" dirty="0">
                <a:solidFill>
                  <a:srgbClr val="000000"/>
                </a:solidFill>
                <a:latin typeface="Montserrat"/>
              </a:rPr>
              <a:t>.</a:t>
            </a:r>
            <a:endParaRPr lang="en-US" sz="1000" dirty="0"/>
          </a:p>
          <a:p>
            <a:br>
              <a:rPr lang="en-US" sz="1000" dirty="0"/>
            </a:br>
            <a:endParaRPr lang="en-US" sz="1000" spc="10" dirty="0">
              <a:solidFill>
                <a:schemeClr val="tx1">
                  <a:lumMod val="85000"/>
                  <a:lumOff val="15000"/>
                </a:schemeClr>
              </a:solidFill>
              <a:latin typeface="Gotham-Light"/>
            </a:endParaRPr>
          </a:p>
          <a:p>
            <a:pPr marL="11397">
              <a:lnSpc>
                <a:spcPts val="1346"/>
              </a:lnSpc>
            </a:pPr>
            <a:endParaRPr lang="en-US" sz="1000" spc="10" dirty="0">
              <a:solidFill>
                <a:schemeClr val="tx1">
                  <a:lumMod val="85000"/>
                  <a:lumOff val="15000"/>
                </a:schemeClr>
              </a:solidFill>
              <a:latin typeface="Gotham-Light"/>
              <a:cs typeface="Gotham-Light"/>
            </a:endParaRPr>
          </a:p>
        </p:txBody>
      </p:sp>
      <p:sp>
        <p:nvSpPr>
          <p:cNvPr id="14" name="Slide Number Placeholder 8">
            <a:extLst>
              <a:ext uri="{FF2B5EF4-FFF2-40B4-BE49-F238E27FC236}">
                <a16:creationId xmlns:a16="http://schemas.microsoft.com/office/drawing/2014/main" id="{48A1C92F-F8F6-EA4E-B59C-7E9CCDF0F9F4}"/>
              </a:ext>
            </a:extLst>
          </p:cNvPr>
          <p:cNvSpPr>
            <a:spLocks noGrp="1"/>
          </p:cNvSpPr>
          <p:nvPr>
            <p:ph type="sldNum" sz="quarter" idx="12"/>
          </p:nvPr>
        </p:nvSpPr>
        <p:spPr>
          <a:xfrm>
            <a:off x="4862171" y="8656818"/>
            <a:ext cx="1600200" cy="486834"/>
          </a:xfrm>
        </p:spPr>
        <p:txBody>
          <a:bodyPr/>
          <a:lstStyle/>
          <a:p>
            <a:fld id="{C2FEEFF8-88D4-1B40-9166-F1DBDF40D141}" type="slidenum">
              <a:rPr lang="en-US" smtClean="0">
                <a:latin typeface="Gotham Bold"/>
                <a:cs typeface="Gotham Bold"/>
              </a:rPr>
              <a:t>5</a:t>
            </a:fld>
            <a:endParaRPr lang="en-US" dirty="0">
              <a:latin typeface="Gotham Bold"/>
              <a:cs typeface="Gotham Bold"/>
            </a:endParaRPr>
          </a:p>
        </p:txBody>
      </p:sp>
      <p:pic>
        <p:nvPicPr>
          <p:cNvPr id="17" name="Picture 16" descr="Greenhouse Scholars_New Logo_Color_Fin.png">
            <a:extLst>
              <a:ext uri="{FF2B5EF4-FFF2-40B4-BE49-F238E27FC236}">
                <a16:creationId xmlns:a16="http://schemas.microsoft.com/office/drawing/2014/main" id="{7F8522AF-CF1C-7149-A1E8-BB0C7AC200A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686214" y="131513"/>
            <a:ext cx="865137" cy="551852"/>
          </a:xfrm>
          <a:prstGeom prst="rect">
            <a:avLst/>
          </a:prstGeom>
        </p:spPr>
      </p:pic>
    </p:spTree>
    <p:extLst>
      <p:ext uri="{BB962C8B-B14F-4D97-AF65-F5344CB8AC3E}">
        <p14:creationId xmlns:p14="http://schemas.microsoft.com/office/powerpoint/2010/main" val="1628199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35255</TotalTime>
  <Words>2102</Words>
  <Application>Microsoft Macintosh PowerPoint</Application>
  <PresentationFormat>Letter Paper (8.5x11 in)</PresentationFormat>
  <Paragraphs>198</Paragraphs>
  <Slides>5</Slides>
  <Notes>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vt:i4>
      </vt:variant>
    </vt:vector>
  </HeadingPairs>
  <TitlesOfParts>
    <vt:vector size="18" baseType="lpstr">
      <vt:lpstr>Arial</vt:lpstr>
      <vt:lpstr>Calibri</vt:lpstr>
      <vt:lpstr>Cambria</vt:lpstr>
      <vt:lpstr>Courier New</vt:lpstr>
      <vt:lpstr>Gotham Bold</vt:lpstr>
      <vt:lpstr>Gotham Light</vt:lpstr>
      <vt:lpstr>Gotham Medium</vt:lpstr>
      <vt:lpstr>Gotham-Light</vt:lpstr>
      <vt:lpstr>Gotham-Medium</vt:lpstr>
      <vt:lpstr>Montserrat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Company>Greenhouse Scholars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Hunter</dc:creator>
  <cp:lastModifiedBy>Jacob Sorum</cp:lastModifiedBy>
  <cp:revision>235</cp:revision>
  <cp:lastPrinted>2020-02-03T22:45:22Z</cp:lastPrinted>
  <dcterms:created xsi:type="dcterms:W3CDTF">2017-06-26T16:55:50Z</dcterms:created>
  <dcterms:modified xsi:type="dcterms:W3CDTF">2021-04-15T22:17:57Z</dcterms:modified>
</cp:coreProperties>
</file>